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8"/>
  </p:notesMasterIdLst>
  <p:sldIdLst>
    <p:sldId id="256" r:id="rId5"/>
    <p:sldId id="262" r:id="rId6"/>
    <p:sldId id="258" r:id="rId7"/>
    <p:sldId id="265" r:id="rId8"/>
    <p:sldId id="266" r:id="rId9"/>
    <p:sldId id="267" r:id="rId10"/>
    <p:sldId id="307" r:id="rId11"/>
    <p:sldId id="260" r:id="rId12"/>
    <p:sldId id="264" r:id="rId13"/>
    <p:sldId id="257" r:id="rId14"/>
    <p:sldId id="269" r:id="rId15"/>
    <p:sldId id="261" r:id="rId16"/>
    <p:sldId id="271" r:id="rId17"/>
    <p:sldId id="270" r:id="rId18"/>
    <p:sldId id="272" r:id="rId19"/>
    <p:sldId id="273" r:id="rId20"/>
    <p:sldId id="274" r:id="rId21"/>
    <p:sldId id="275" r:id="rId22"/>
    <p:sldId id="280" r:id="rId23"/>
    <p:sldId id="278" r:id="rId24"/>
    <p:sldId id="276" r:id="rId25"/>
    <p:sldId id="282" r:id="rId26"/>
    <p:sldId id="281" r:id="rId27"/>
    <p:sldId id="284" r:id="rId28"/>
    <p:sldId id="283" r:id="rId29"/>
    <p:sldId id="291" r:id="rId30"/>
    <p:sldId id="292" r:id="rId31"/>
    <p:sldId id="293" r:id="rId32"/>
    <p:sldId id="295" r:id="rId33"/>
    <p:sldId id="294" r:id="rId34"/>
    <p:sldId id="296" r:id="rId35"/>
    <p:sldId id="300" r:id="rId36"/>
    <p:sldId id="301" r:id="rId37"/>
    <p:sldId id="302" r:id="rId38"/>
    <p:sldId id="299" r:id="rId39"/>
    <p:sldId id="277" r:id="rId40"/>
    <p:sldId id="290" r:id="rId41"/>
    <p:sldId id="286" r:id="rId42"/>
    <p:sldId id="288" r:id="rId43"/>
    <p:sldId id="309" r:id="rId44"/>
    <p:sldId id="310" r:id="rId45"/>
    <p:sldId id="311" r:id="rId46"/>
    <p:sldId id="304" r:id="rId47"/>
    <p:sldId id="308" r:id="rId48"/>
    <p:sldId id="303" r:id="rId49"/>
    <p:sldId id="306" r:id="rId50"/>
    <p:sldId id="314" r:id="rId51"/>
    <p:sldId id="315" r:id="rId52"/>
    <p:sldId id="316" r:id="rId53"/>
    <p:sldId id="317" r:id="rId54"/>
    <p:sldId id="318" r:id="rId55"/>
    <p:sldId id="320" r:id="rId56"/>
    <p:sldId id="319"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540" y="44"/>
      </p:cViewPr>
      <p:guideLst/>
    </p:cSldViewPr>
  </p:slideViewPr>
  <p:notesTextViewPr>
    <p:cViewPr>
      <p:scale>
        <a:sx n="1" d="1"/>
        <a:sy n="1" d="1"/>
      </p:scale>
      <p:origin x="0" y="-56"/>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C30B5E-A6AC-43AA-BA3E-1A4022345ED7}"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n-US"/>
        </a:p>
      </dgm:t>
    </dgm:pt>
    <dgm:pt modelId="{9C89374C-FFE4-4C29-8D1E-5165F923F61A}">
      <dgm:prSet/>
      <dgm:spPr/>
      <dgm:t>
        <a:bodyPr/>
        <a:lstStyle/>
        <a:p>
          <a:pPr>
            <a:defRPr cap="all"/>
          </a:pPr>
          <a:r>
            <a:rPr lang="en-US"/>
            <a:t>The season (because of the change in the amount of heat we get)</a:t>
          </a:r>
        </a:p>
      </dgm:t>
    </dgm:pt>
    <dgm:pt modelId="{0DD3BF21-093A-4E53-AC90-02203F8D60E7}" type="parTrans" cxnId="{10BF28BE-809B-488C-9B3F-C6ADDBE5EF14}">
      <dgm:prSet/>
      <dgm:spPr/>
      <dgm:t>
        <a:bodyPr/>
        <a:lstStyle/>
        <a:p>
          <a:endParaRPr lang="en-US"/>
        </a:p>
      </dgm:t>
    </dgm:pt>
    <dgm:pt modelId="{C0A1431D-9698-44A5-BAEE-534D2C48EB06}" type="sibTrans" cxnId="{10BF28BE-809B-488C-9B3F-C6ADDBE5EF14}">
      <dgm:prSet/>
      <dgm:spPr/>
      <dgm:t>
        <a:bodyPr/>
        <a:lstStyle/>
        <a:p>
          <a:endParaRPr lang="en-US"/>
        </a:p>
      </dgm:t>
    </dgm:pt>
    <dgm:pt modelId="{1053410E-B511-4E26-B0D1-5183AFA681AA}">
      <dgm:prSet/>
      <dgm:spPr/>
      <dgm:t>
        <a:bodyPr/>
        <a:lstStyle/>
        <a:p>
          <a:pPr>
            <a:defRPr cap="all"/>
          </a:pPr>
          <a:r>
            <a:rPr lang="en-US"/>
            <a:t>The Jet </a:t>
          </a:r>
          <a:r>
            <a:rPr lang="en-US">
              <a:latin typeface="Calibri Light" panose="020F0302020204030204"/>
            </a:rPr>
            <a:t>Stream</a:t>
          </a:r>
          <a:endParaRPr lang="en-US"/>
        </a:p>
      </dgm:t>
    </dgm:pt>
    <dgm:pt modelId="{A893F78D-7823-4462-A2EC-1D2FEE5AEC60}" type="parTrans" cxnId="{7495A624-CC41-4AAE-B0B6-52BACFD3CF97}">
      <dgm:prSet/>
      <dgm:spPr/>
      <dgm:t>
        <a:bodyPr/>
        <a:lstStyle/>
        <a:p>
          <a:endParaRPr lang="en-US"/>
        </a:p>
      </dgm:t>
    </dgm:pt>
    <dgm:pt modelId="{B28E12B6-E17F-49CC-9638-5340342C1715}" type="sibTrans" cxnId="{7495A624-CC41-4AAE-B0B6-52BACFD3CF97}">
      <dgm:prSet/>
      <dgm:spPr/>
      <dgm:t>
        <a:bodyPr/>
        <a:lstStyle/>
        <a:p>
          <a:endParaRPr lang="en-US"/>
        </a:p>
      </dgm:t>
    </dgm:pt>
    <dgm:pt modelId="{6EFC182D-F53B-4867-803A-C41F9FB64247}">
      <dgm:prSet/>
      <dgm:spPr/>
      <dgm:t>
        <a:bodyPr/>
        <a:lstStyle/>
        <a:p>
          <a:pPr>
            <a:defRPr cap="all"/>
          </a:pPr>
          <a:r>
            <a:rPr lang="en-US"/>
            <a:t>The North Atlantic Drift</a:t>
          </a:r>
        </a:p>
      </dgm:t>
    </dgm:pt>
    <dgm:pt modelId="{A85AA523-F0AE-4180-8A2C-C57570366532}" type="parTrans" cxnId="{B442A940-860E-4B31-B6B5-0FAE2D5AF55D}">
      <dgm:prSet/>
      <dgm:spPr/>
      <dgm:t>
        <a:bodyPr/>
        <a:lstStyle/>
        <a:p>
          <a:endParaRPr lang="en-US"/>
        </a:p>
      </dgm:t>
    </dgm:pt>
    <dgm:pt modelId="{B9537B2B-7066-4E22-985A-C7D0D51ADCE2}" type="sibTrans" cxnId="{B442A940-860E-4B31-B6B5-0FAE2D5AF55D}">
      <dgm:prSet/>
      <dgm:spPr/>
      <dgm:t>
        <a:bodyPr/>
        <a:lstStyle/>
        <a:p>
          <a:endParaRPr lang="en-US"/>
        </a:p>
      </dgm:t>
    </dgm:pt>
    <dgm:pt modelId="{5457F98E-2AF4-44ED-8569-E8E8117A82A3}">
      <dgm:prSet/>
      <dgm:spPr/>
      <dgm:t>
        <a:bodyPr/>
        <a:lstStyle/>
        <a:p>
          <a:pPr>
            <a:defRPr cap="all"/>
          </a:pPr>
          <a:r>
            <a:rPr lang="en-US"/>
            <a:t>High and Low air Pressure</a:t>
          </a:r>
        </a:p>
      </dgm:t>
    </dgm:pt>
    <dgm:pt modelId="{BB9AF352-6ABB-49EB-ACA5-22F5E225D0F0}" type="parTrans" cxnId="{87CDE913-100C-43CD-8179-0418D157CA26}">
      <dgm:prSet/>
      <dgm:spPr/>
      <dgm:t>
        <a:bodyPr/>
        <a:lstStyle/>
        <a:p>
          <a:endParaRPr lang="en-US"/>
        </a:p>
      </dgm:t>
    </dgm:pt>
    <dgm:pt modelId="{86023A35-0E94-4ACD-9FED-B8405A0B6B87}" type="sibTrans" cxnId="{87CDE913-100C-43CD-8179-0418D157CA26}">
      <dgm:prSet/>
      <dgm:spPr/>
      <dgm:t>
        <a:bodyPr/>
        <a:lstStyle/>
        <a:p>
          <a:endParaRPr lang="en-US"/>
        </a:p>
      </dgm:t>
    </dgm:pt>
    <dgm:pt modelId="{6592C843-13E5-447D-AC26-F3831E068440}" type="pres">
      <dgm:prSet presAssocID="{D4C30B5E-A6AC-43AA-BA3E-1A4022345ED7}" presName="linear" presStyleCnt="0">
        <dgm:presLayoutVars>
          <dgm:animLvl val="lvl"/>
          <dgm:resizeHandles val="exact"/>
        </dgm:presLayoutVars>
      </dgm:prSet>
      <dgm:spPr/>
    </dgm:pt>
    <dgm:pt modelId="{B7AFBF2D-980F-4709-A5DD-D2A1140886F1}" type="pres">
      <dgm:prSet presAssocID="{9C89374C-FFE4-4C29-8D1E-5165F923F61A}" presName="parentText" presStyleLbl="node1" presStyleIdx="0" presStyleCnt="4">
        <dgm:presLayoutVars>
          <dgm:chMax val="0"/>
          <dgm:bulletEnabled val="1"/>
        </dgm:presLayoutVars>
      </dgm:prSet>
      <dgm:spPr/>
    </dgm:pt>
    <dgm:pt modelId="{6825F574-B4F0-465F-A1D7-4DA28813B018}" type="pres">
      <dgm:prSet presAssocID="{C0A1431D-9698-44A5-BAEE-534D2C48EB06}" presName="spacer" presStyleCnt="0"/>
      <dgm:spPr/>
    </dgm:pt>
    <dgm:pt modelId="{A4BDDFAD-0D60-44C4-95E2-0C3C6E60C240}" type="pres">
      <dgm:prSet presAssocID="{1053410E-B511-4E26-B0D1-5183AFA681AA}" presName="parentText" presStyleLbl="node1" presStyleIdx="1" presStyleCnt="4">
        <dgm:presLayoutVars>
          <dgm:chMax val="0"/>
          <dgm:bulletEnabled val="1"/>
        </dgm:presLayoutVars>
      </dgm:prSet>
      <dgm:spPr/>
    </dgm:pt>
    <dgm:pt modelId="{1A231B67-28CD-48AB-87BA-60ACD8732580}" type="pres">
      <dgm:prSet presAssocID="{B28E12B6-E17F-49CC-9638-5340342C1715}" presName="spacer" presStyleCnt="0"/>
      <dgm:spPr/>
    </dgm:pt>
    <dgm:pt modelId="{46222D8C-291F-490E-9B8B-6212A0C2D1F1}" type="pres">
      <dgm:prSet presAssocID="{6EFC182D-F53B-4867-803A-C41F9FB64247}" presName="parentText" presStyleLbl="node1" presStyleIdx="2" presStyleCnt="4">
        <dgm:presLayoutVars>
          <dgm:chMax val="0"/>
          <dgm:bulletEnabled val="1"/>
        </dgm:presLayoutVars>
      </dgm:prSet>
      <dgm:spPr/>
    </dgm:pt>
    <dgm:pt modelId="{B2FE4334-0A8B-41DD-89FC-18DE3AD27DE7}" type="pres">
      <dgm:prSet presAssocID="{B9537B2B-7066-4E22-985A-C7D0D51ADCE2}" presName="spacer" presStyleCnt="0"/>
      <dgm:spPr/>
    </dgm:pt>
    <dgm:pt modelId="{EC470469-B670-42E3-888B-5B6CFF46895F}" type="pres">
      <dgm:prSet presAssocID="{5457F98E-2AF4-44ED-8569-E8E8117A82A3}" presName="parentText" presStyleLbl="node1" presStyleIdx="3" presStyleCnt="4">
        <dgm:presLayoutVars>
          <dgm:chMax val="0"/>
          <dgm:bulletEnabled val="1"/>
        </dgm:presLayoutVars>
      </dgm:prSet>
      <dgm:spPr/>
    </dgm:pt>
  </dgm:ptLst>
  <dgm:cxnLst>
    <dgm:cxn modelId="{87CDE913-100C-43CD-8179-0418D157CA26}" srcId="{D4C30B5E-A6AC-43AA-BA3E-1A4022345ED7}" destId="{5457F98E-2AF4-44ED-8569-E8E8117A82A3}" srcOrd="3" destOrd="0" parTransId="{BB9AF352-6ABB-49EB-ACA5-22F5E225D0F0}" sibTransId="{86023A35-0E94-4ACD-9FED-B8405A0B6B87}"/>
    <dgm:cxn modelId="{7495A624-CC41-4AAE-B0B6-52BACFD3CF97}" srcId="{D4C30B5E-A6AC-43AA-BA3E-1A4022345ED7}" destId="{1053410E-B511-4E26-B0D1-5183AFA681AA}" srcOrd="1" destOrd="0" parTransId="{A893F78D-7823-4462-A2EC-1D2FEE5AEC60}" sibTransId="{B28E12B6-E17F-49CC-9638-5340342C1715}"/>
    <dgm:cxn modelId="{B442A940-860E-4B31-B6B5-0FAE2D5AF55D}" srcId="{D4C30B5E-A6AC-43AA-BA3E-1A4022345ED7}" destId="{6EFC182D-F53B-4867-803A-C41F9FB64247}" srcOrd="2" destOrd="0" parTransId="{A85AA523-F0AE-4180-8A2C-C57570366532}" sibTransId="{B9537B2B-7066-4E22-985A-C7D0D51ADCE2}"/>
    <dgm:cxn modelId="{5C98CE6F-A775-4F95-A3A7-CEDFF698F60C}" type="presOf" srcId="{5457F98E-2AF4-44ED-8569-E8E8117A82A3}" destId="{EC470469-B670-42E3-888B-5B6CFF46895F}" srcOrd="0" destOrd="0" presId="urn:microsoft.com/office/officeart/2005/8/layout/vList2"/>
    <dgm:cxn modelId="{DC4C2DAE-3E73-4DC6-8185-83EE67E67AD0}" type="presOf" srcId="{9C89374C-FFE4-4C29-8D1E-5165F923F61A}" destId="{B7AFBF2D-980F-4709-A5DD-D2A1140886F1}" srcOrd="0" destOrd="0" presId="urn:microsoft.com/office/officeart/2005/8/layout/vList2"/>
    <dgm:cxn modelId="{48BF01BA-5573-4F6F-A889-8F8B20659BC2}" type="presOf" srcId="{6EFC182D-F53B-4867-803A-C41F9FB64247}" destId="{46222D8C-291F-490E-9B8B-6212A0C2D1F1}" srcOrd="0" destOrd="0" presId="urn:microsoft.com/office/officeart/2005/8/layout/vList2"/>
    <dgm:cxn modelId="{10BF28BE-809B-488C-9B3F-C6ADDBE5EF14}" srcId="{D4C30B5E-A6AC-43AA-BA3E-1A4022345ED7}" destId="{9C89374C-FFE4-4C29-8D1E-5165F923F61A}" srcOrd="0" destOrd="0" parTransId="{0DD3BF21-093A-4E53-AC90-02203F8D60E7}" sibTransId="{C0A1431D-9698-44A5-BAEE-534D2C48EB06}"/>
    <dgm:cxn modelId="{883AA7CD-B698-429F-8D65-BEF9A8708050}" type="presOf" srcId="{1053410E-B511-4E26-B0D1-5183AFA681AA}" destId="{A4BDDFAD-0D60-44C4-95E2-0C3C6E60C240}" srcOrd="0" destOrd="0" presId="urn:microsoft.com/office/officeart/2005/8/layout/vList2"/>
    <dgm:cxn modelId="{926F22EC-5FE2-4381-AAEB-C9546E1A4A6A}" type="presOf" srcId="{D4C30B5E-A6AC-43AA-BA3E-1A4022345ED7}" destId="{6592C843-13E5-447D-AC26-F3831E068440}" srcOrd="0" destOrd="0" presId="urn:microsoft.com/office/officeart/2005/8/layout/vList2"/>
    <dgm:cxn modelId="{74FE2731-DE3C-4EAF-86A2-EF2FE48A3F91}" type="presParOf" srcId="{6592C843-13E5-447D-AC26-F3831E068440}" destId="{B7AFBF2D-980F-4709-A5DD-D2A1140886F1}" srcOrd="0" destOrd="0" presId="urn:microsoft.com/office/officeart/2005/8/layout/vList2"/>
    <dgm:cxn modelId="{888AF56C-AAF5-46AA-883C-87270F5983EC}" type="presParOf" srcId="{6592C843-13E5-447D-AC26-F3831E068440}" destId="{6825F574-B4F0-465F-A1D7-4DA28813B018}" srcOrd="1" destOrd="0" presId="urn:microsoft.com/office/officeart/2005/8/layout/vList2"/>
    <dgm:cxn modelId="{70C4B44C-16DD-461B-BFAF-45C3E2C15737}" type="presParOf" srcId="{6592C843-13E5-447D-AC26-F3831E068440}" destId="{A4BDDFAD-0D60-44C4-95E2-0C3C6E60C240}" srcOrd="2" destOrd="0" presId="urn:microsoft.com/office/officeart/2005/8/layout/vList2"/>
    <dgm:cxn modelId="{1B51AF8C-3A0C-4523-B8CB-0F75DEE48FF9}" type="presParOf" srcId="{6592C843-13E5-447D-AC26-F3831E068440}" destId="{1A231B67-28CD-48AB-87BA-60ACD8732580}" srcOrd="3" destOrd="0" presId="urn:microsoft.com/office/officeart/2005/8/layout/vList2"/>
    <dgm:cxn modelId="{8DF9F73F-1940-4A04-9FA3-7FB42B1D7C59}" type="presParOf" srcId="{6592C843-13E5-447D-AC26-F3831E068440}" destId="{46222D8C-291F-490E-9B8B-6212A0C2D1F1}" srcOrd="4" destOrd="0" presId="urn:microsoft.com/office/officeart/2005/8/layout/vList2"/>
    <dgm:cxn modelId="{F67897D2-5686-4DA0-A4F1-B88E63F8F0C8}" type="presParOf" srcId="{6592C843-13E5-447D-AC26-F3831E068440}" destId="{B2FE4334-0A8B-41DD-89FC-18DE3AD27DE7}" srcOrd="5" destOrd="0" presId="urn:microsoft.com/office/officeart/2005/8/layout/vList2"/>
    <dgm:cxn modelId="{DE86CE31-E0B1-4785-B081-5F95E57A2B9D}" type="presParOf" srcId="{6592C843-13E5-447D-AC26-F3831E068440}" destId="{EC470469-B670-42E3-888B-5B6CFF46895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FBF2D-980F-4709-A5DD-D2A1140886F1}">
      <dsp:nvSpPr>
        <dsp:cNvPr id="0" name=""/>
        <dsp:cNvSpPr/>
      </dsp:nvSpPr>
      <dsp:spPr>
        <a:xfrm>
          <a:off x="0" y="16110"/>
          <a:ext cx="6902047" cy="10342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cap="all"/>
          </a:pPr>
          <a:r>
            <a:rPr lang="en-US" sz="2600" kern="1200"/>
            <a:t>The season (because of the change in the amount of heat we get)</a:t>
          </a:r>
        </a:p>
      </dsp:txBody>
      <dsp:txXfrm>
        <a:off x="50489" y="66599"/>
        <a:ext cx="6801069" cy="933302"/>
      </dsp:txXfrm>
    </dsp:sp>
    <dsp:sp modelId="{A4BDDFAD-0D60-44C4-95E2-0C3C6E60C240}">
      <dsp:nvSpPr>
        <dsp:cNvPr id="0" name=""/>
        <dsp:cNvSpPr/>
      </dsp:nvSpPr>
      <dsp:spPr>
        <a:xfrm>
          <a:off x="0" y="1125271"/>
          <a:ext cx="6902047" cy="10342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cap="all"/>
          </a:pPr>
          <a:r>
            <a:rPr lang="en-US" sz="2600" kern="1200"/>
            <a:t>The Jet </a:t>
          </a:r>
          <a:r>
            <a:rPr lang="en-US" sz="2600" kern="1200">
              <a:latin typeface="Calibri Light" panose="020F0302020204030204"/>
            </a:rPr>
            <a:t>Stream</a:t>
          </a:r>
          <a:endParaRPr lang="en-US" sz="2600" kern="1200"/>
        </a:p>
      </dsp:txBody>
      <dsp:txXfrm>
        <a:off x="50489" y="1175760"/>
        <a:ext cx="6801069" cy="933302"/>
      </dsp:txXfrm>
    </dsp:sp>
    <dsp:sp modelId="{46222D8C-291F-490E-9B8B-6212A0C2D1F1}">
      <dsp:nvSpPr>
        <dsp:cNvPr id="0" name=""/>
        <dsp:cNvSpPr/>
      </dsp:nvSpPr>
      <dsp:spPr>
        <a:xfrm>
          <a:off x="0" y="2234431"/>
          <a:ext cx="6902047" cy="10342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cap="all"/>
          </a:pPr>
          <a:r>
            <a:rPr lang="en-US" sz="2600" kern="1200"/>
            <a:t>The North Atlantic Drift</a:t>
          </a:r>
        </a:p>
      </dsp:txBody>
      <dsp:txXfrm>
        <a:off x="50489" y="2284920"/>
        <a:ext cx="6801069" cy="933302"/>
      </dsp:txXfrm>
    </dsp:sp>
    <dsp:sp modelId="{EC470469-B670-42E3-888B-5B6CFF46895F}">
      <dsp:nvSpPr>
        <dsp:cNvPr id="0" name=""/>
        <dsp:cNvSpPr/>
      </dsp:nvSpPr>
      <dsp:spPr>
        <a:xfrm>
          <a:off x="0" y="3343590"/>
          <a:ext cx="6902047" cy="1034280"/>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defRPr cap="all"/>
          </a:pPr>
          <a:r>
            <a:rPr lang="en-US" sz="2600" kern="1200"/>
            <a:t>High and Low air Pressure</a:t>
          </a:r>
        </a:p>
      </dsp:txBody>
      <dsp:txXfrm>
        <a:off x="50489" y="3394079"/>
        <a:ext cx="6801069" cy="9333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E2020A-AB05-4F98-9A68-78D330CCDE08}" type="datetimeFigureOut">
              <a:rPr lang="en-US"/>
              <a:t>8/21/2023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897BA-EE9C-4201-AAA9-5E8F6DDE8D4B}" type="slidenum">
              <a:rPr lang="en-US"/>
              <a:t>‹#›</a:t>
            </a:fld>
            <a:endParaRPr lang="en-US"/>
          </a:p>
        </p:txBody>
      </p:sp>
    </p:spTree>
    <p:extLst>
      <p:ext uri="{BB962C8B-B14F-4D97-AF65-F5344CB8AC3E}">
        <p14:creationId xmlns:p14="http://schemas.microsoft.com/office/powerpoint/2010/main" val="3536259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aiYyCurh_SU"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toffice.gov.uk/weather/learn-about/weather/types-of-weather/wind/what-is-the-jet-strea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GHDFLQhFZi8"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Experiment – globe, torch</a:t>
            </a:r>
          </a:p>
        </p:txBody>
      </p:sp>
      <p:sp>
        <p:nvSpPr>
          <p:cNvPr id="4" name="Slide Number Placeholder 3"/>
          <p:cNvSpPr>
            <a:spLocks noGrp="1"/>
          </p:cNvSpPr>
          <p:nvPr>
            <p:ph type="sldNum" sz="quarter" idx="5"/>
          </p:nvPr>
        </p:nvSpPr>
        <p:spPr/>
        <p:txBody>
          <a:bodyPr/>
          <a:lstStyle/>
          <a:p>
            <a:fld id="{65C897BA-EE9C-4201-AAA9-5E8F6DDE8D4B}" type="slidenum">
              <a:rPr lang="en-US"/>
              <a:t>6</a:t>
            </a:fld>
            <a:endParaRPr lang="en-US"/>
          </a:p>
        </p:txBody>
      </p:sp>
    </p:spTree>
    <p:extLst>
      <p:ext uri="{BB962C8B-B14F-4D97-AF65-F5344CB8AC3E}">
        <p14:creationId xmlns:p14="http://schemas.microsoft.com/office/powerpoint/2010/main" val="2550411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Bottle with bits of paper in it … holes in bottom, small pieces of paper inside, hairdryer</a:t>
            </a:r>
          </a:p>
          <a:p>
            <a:r>
              <a:rPr lang="en-US" dirty="0"/>
              <a:t>2. </a:t>
            </a:r>
            <a:r>
              <a:rPr lang="en-US"/>
              <a:t>Make </a:t>
            </a:r>
            <a:r>
              <a:rPr lang="en-US" dirty="0"/>
              <a:t>a cloud in a bottle.</a:t>
            </a:r>
          </a:p>
          <a:p>
            <a:endParaRPr lang="en-US" dirty="0">
              <a:cs typeface="Calibri"/>
            </a:endParaRPr>
          </a:p>
          <a:p>
            <a:r>
              <a:rPr lang="en-US" dirty="0">
                <a:cs typeface="Calibri"/>
              </a:rPr>
              <a:t>Explain the movement of air from high pressure into low pressure.  this is wind !</a:t>
            </a:r>
          </a:p>
          <a:p>
            <a:endParaRPr lang="en-US" dirty="0"/>
          </a:p>
          <a:p>
            <a:r>
              <a:rPr lang="en-US" dirty="0"/>
              <a:t>Converging jet stream creates high pressure (air forced down), diverging jet stream creates low pressure (air rises to 'plug the gap')</a:t>
            </a:r>
          </a:p>
          <a:p>
            <a:endParaRPr lang="en-US" dirty="0"/>
          </a:p>
          <a:p>
            <a:r>
              <a:rPr lang="en-US" dirty="0">
                <a:hlinkClick r:id="rId3"/>
              </a:rPr>
              <a:t>https://www.youtube.com/watch?v=aiYyCurh_SU</a:t>
            </a:r>
            <a:endParaRPr lang="en-US" dirty="0"/>
          </a:p>
        </p:txBody>
      </p:sp>
      <p:sp>
        <p:nvSpPr>
          <p:cNvPr id="4" name="Slide Number Placeholder 3"/>
          <p:cNvSpPr>
            <a:spLocks noGrp="1"/>
          </p:cNvSpPr>
          <p:nvPr>
            <p:ph type="sldNum" sz="quarter" idx="5"/>
          </p:nvPr>
        </p:nvSpPr>
        <p:spPr/>
        <p:txBody>
          <a:bodyPr/>
          <a:lstStyle/>
          <a:p>
            <a:fld id="{65C897BA-EE9C-4201-AAA9-5E8F6DDE8D4B}" type="slidenum">
              <a:rPr lang="en-US"/>
              <a:t>37</a:t>
            </a:fld>
            <a:endParaRPr lang="en-US"/>
          </a:p>
        </p:txBody>
      </p:sp>
    </p:spTree>
    <p:extLst>
      <p:ext uri="{BB962C8B-B14F-4D97-AF65-F5344CB8AC3E}">
        <p14:creationId xmlns:p14="http://schemas.microsoft.com/office/powerpoint/2010/main" val="819821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tighter the isobars are, the windier it's going to be</a:t>
            </a:r>
          </a:p>
        </p:txBody>
      </p:sp>
      <p:sp>
        <p:nvSpPr>
          <p:cNvPr id="4" name="Slide Number Placeholder 3"/>
          <p:cNvSpPr>
            <a:spLocks noGrp="1"/>
          </p:cNvSpPr>
          <p:nvPr>
            <p:ph type="sldNum" sz="quarter" idx="5"/>
          </p:nvPr>
        </p:nvSpPr>
        <p:spPr/>
        <p:txBody>
          <a:bodyPr/>
          <a:lstStyle/>
          <a:p>
            <a:fld id="{65C897BA-EE9C-4201-AAA9-5E8F6DDE8D4B}" type="slidenum">
              <a:rPr lang="en-US"/>
              <a:t>42</a:t>
            </a:fld>
            <a:endParaRPr lang="en-US"/>
          </a:p>
        </p:txBody>
      </p:sp>
    </p:spTree>
    <p:extLst>
      <p:ext uri="{BB962C8B-B14F-4D97-AF65-F5344CB8AC3E}">
        <p14:creationId xmlns:p14="http://schemas.microsoft.com/office/powerpoint/2010/main" val="3384898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Experiment !  </a:t>
            </a:r>
          </a:p>
          <a:p>
            <a:endParaRPr lang="en-US"/>
          </a:p>
          <a:p>
            <a:r>
              <a:rPr lang="en-US"/>
              <a:t>Disk of paper pinned on board.  rotate paper anticlockwise (to reflect rotation of planet).</a:t>
            </a:r>
          </a:p>
          <a:p>
            <a:endParaRPr lang="en-US"/>
          </a:p>
          <a:p>
            <a:r>
              <a:rPr lang="en-US"/>
              <a:t>Ruler blue tacked down one end marked H (high pressure) one end marked L (low) and, as the paper is rotated, students to draw a straigh line from L to H</a:t>
            </a:r>
          </a:p>
        </p:txBody>
      </p:sp>
      <p:sp>
        <p:nvSpPr>
          <p:cNvPr id="4" name="Slide Number Placeholder 3"/>
          <p:cNvSpPr>
            <a:spLocks noGrp="1"/>
          </p:cNvSpPr>
          <p:nvPr>
            <p:ph type="sldNum" sz="quarter" idx="5"/>
          </p:nvPr>
        </p:nvSpPr>
        <p:spPr/>
        <p:txBody>
          <a:bodyPr/>
          <a:lstStyle/>
          <a:p>
            <a:fld id="{65C897BA-EE9C-4201-AAA9-5E8F6DDE8D4B}" type="slidenum">
              <a:rPr lang="en-US"/>
              <a:t>48</a:t>
            </a:fld>
            <a:endParaRPr lang="en-US"/>
          </a:p>
        </p:txBody>
      </p:sp>
    </p:spTree>
    <p:extLst>
      <p:ext uri="{BB962C8B-B14F-4D97-AF65-F5344CB8AC3E}">
        <p14:creationId xmlns:p14="http://schemas.microsoft.com/office/powerpoint/2010/main" val="1715448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Discussion point …</a:t>
            </a:r>
          </a:p>
          <a:p>
            <a:endParaRPr lang="en-US">
              <a:cs typeface="Calibri"/>
            </a:endParaRPr>
          </a:p>
          <a:p>
            <a:r>
              <a:rPr lang="en-US">
                <a:cs typeface="Calibri"/>
              </a:rPr>
              <a:t>Was there a difference in the way the clockwise 'wind' bent, and the way the anticlockwise wind bent ?</a:t>
            </a:r>
          </a:p>
        </p:txBody>
      </p:sp>
      <p:sp>
        <p:nvSpPr>
          <p:cNvPr id="4" name="Slide Number Placeholder 3"/>
          <p:cNvSpPr>
            <a:spLocks noGrp="1"/>
          </p:cNvSpPr>
          <p:nvPr>
            <p:ph type="sldNum" sz="quarter" idx="5"/>
          </p:nvPr>
        </p:nvSpPr>
        <p:spPr/>
        <p:txBody>
          <a:bodyPr/>
          <a:lstStyle/>
          <a:p>
            <a:fld id="{65C897BA-EE9C-4201-AAA9-5E8F6DDE8D4B}" type="slidenum">
              <a:rPr lang="en-US"/>
              <a:t>49</a:t>
            </a:fld>
            <a:endParaRPr lang="en-US"/>
          </a:p>
        </p:txBody>
      </p:sp>
    </p:spTree>
    <p:extLst>
      <p:ext uri="{BB962C8B-B14F-4D97-AF65-F5344CB8AC3E}">
        <p14:creationId xmlns:p14="http://schemas.microsoft.com/office/powerpoint/2010/main" val="3338569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northern hemisphere … stand with the wind at you back … the low preessure area is to your left.</a:t>
            </a:r>
          </a:p>
        </p:txBody>
      </p:sp>
      <p:sp>
        <p:nvSpPr>
          <p:cNvPr id="4" name="Slide Number Placeholder 3"/>
          <p:cNvSpPr>
            <a:spLocks noGrp="1"/>
          </p:cNvSpPr>
          <p:nvPr>
            <p:ph type="sldNum" sz="quarter" idx="5"/>
          </p:nvPr>
        </p:nvSpPr>
        <p:spPr/>
        <p:txBody>
          <a:bodyPr/>
          <a:lstStyle/>
          <a:p>
            <a:fld id="{65C897BA-EE9C-4201-AAA9-5E8F6DDE8D4B}" type="slidenum">
              <a:rPr lang="en-US"/>
              <a:t>51</a:t>
            </a:fld>
            <a:endParaRPr lang="en-US"/>
          </a:p>
        </p:txBody>
      </p:sp>
    </p:spTree>
    <p:extLst>
      <p:ext uri="{BB962C8B-B14F-4D97-AF65-F5344CB8AC3E}">
        <p14:creationId xmlns:p14="http://schemas.microsoft.com/office/powerpoint/2010/main" val="361667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https://www.metoffice.gov.uk/weather/learn-about/weather/types-of-weather/wind/what-is-the-jet-stream</a:t>
            </a:r>
            <a:endParaRPr lang="en-US"/>
          </a:p>
        </p:txBody>
      </p:sp>
      <p:sp>
        <p:nvSpPr>
          <p:cNvPr id="4" name="Slide Number Placeholder 3"/>
          <p:cNvSpPr>
            <a:spLocks noGrp="1"/>
          </p:cNvSpPr>
          <p:nvPr>
            <p:ph type="sldNum" sz="quarter" idx="5"/>
          </p:nvPr>
        </p:nvSpPr>
        <p:spPr/>
        <p:txBody>
          <a:bodyPr/>
          <a:lstStyle/>
          <a:p>
            <a:fld id="{65C897BA-EE9C-4201-AAA9-5E8F6DDE8D4B}" type="slidenum">
              <a:rPr lang="en-US"/>
              <a:t>17</a:t>
            </a:fld>
            <a:endParaRPr lang="en-US"/>
          </a:p>
        </p:txBody>
      </p:sp>
    </p:spTree>
    <p:extLst>
      <p:ext uri="{BB962C8B-B14F-4D97-AF65-F5344CB8AC3E}">
        <p14:creationId xmlns:p14="http://schemas.microsoft.com/office/powerpoint/2010/main" val="2000584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Maybe : Inflate baloon … air pressure.</a:t>
            </a:r>
          </a:p>
          <a:p>
            <a:endParaRPr lang="en-US">
              <a:cs typeface="Calibri"/>
            </a:endParaRPr>
          </a:p>
          <a:p>
            <a:r>
              <a:rPr lang="en-US">
                <a:cs typeface="Calibri"/>
              </a:rPr>
              <a:t>Inflate a </a:t>
            </a:r>
            <a:r>
              <a:rPr lang="en-US" err="1">
                <a:cs typeface="Calibri"/>
              </a:rPr>
              <a:t>chinese</a:t>
            </a:r>
            <a:r>
              <a:rPr lang="en-US">
                <a:cs typeface="Calibri"/>
              </a:rPr>
              <a:t> lantern – same effect </a:t>
            </a:r>
            <a:r>
              <a:rPr lang="en-US" err="1">
                <a:cs typeface="Calibri"/>
              </a:rPr>
              <a:t>by</a:t>
            </a:r>
            <a:r>
              <a:rPr lang="en-US">
                <a:cs typeface="Calibri"/>
              </a:rPr>
              <a:t> creating heat only.  the heat increases the pressure … there's  not more air, but the air that is here is more excited, and so has more energy, and so naturally moves into an area of low pressure.</a:t>
            </a:r>
          </a:p>
        </p:txBody>
      </p:sp>
      <p:sp>
        <p:nvSpPr>
          <p:cNvPr id="4" name="Slide Number Placeholder 3"/>
          <p:cNvSpPr>
            <a:spLocks noGrp="1"/>
          </p:cNvSpPr>
          <p:nvPr>
            <p:ph type="sldNum" sz="quarter" idx="5"/>
          </p:nvPr>
        </p:nvSpPr>
        <p:spPr/>
        <p:txBody>
          <a:bodyPr/>
          <a:lstStyle/>
          <a:p>
            <a:fld id="{65C897BA-EE9C-4201-AAA9-5E8F6DDE8D4B}" type="slidenum">
              <a:rPr lang="en-US"/>
              <a:t>20</a:t>
            </a:fld>
            <a:endParaRPr lang="en-US"/>
          </a:p>
        </p:txBody>
      </p:sp>
    </p:spTree>
    <p:extLst>
      <p:ext uri="{BB962C8B-B14F-4D97-AF65-F5344CB8AC3E}">
        <p14:creationId xmlns:p14="http://schemas.microsoft.com/office/powerpoint/2010/main" val="3334423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Student blowing up a marigold glove... once glove is full air tries to escape out the sides.</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21</a:t>
            </a:fld>
            <a:endParaRPr lang="en-US"/>
          </a:p>
        </p:txBody>
      </p:sp>
    </p:spTree>
    <p:extLst>
      <p:ext uri="{BB962C8B-B14F-4D97-AF65-F5344CB8AC3E}">
        <p14:creationId xmlns:p14="http://schemas.microsoft.com/office/powerpoint/2010/main" val="468253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White globe for drawing on. Straight line for front</a:t>
            </a:r>
          </a:p>
          <a:p>
            <a:endParaRPr lang="en-US">
              <a:cs typeface="Calibri"/>
            </a:endParaRPr>
          </a:p>
          <a:p>
            <a:r>
              <a:rPr lang="en-US">
                <a:cs typeface="Calibri"/>
              </a:rPr>
              <a:t>Rubber glove to inflate ? (Just for fun)</a:t>
            </a:r>
          </a:p>
          <a:p>
            <a:endParaRPr lang="en-US"/>
          </a:p>
          <a:p>
            <a:r>
              <a:rPr lang="en-US"/>
              <a:t>Hair drier blowing into a bowl  shape  … ribbons at mouth of bowl … should go sideways.</a:t>
            </a:r>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22</a:t>
            </a:fld>
            <a:endParaRPr lang="en-US"/>
          </a:p>
        </p:txBody>
      </p:sp>
    </p:spTree>
    <p:extLst>
      <p:ext uri="{BB962C8B-B14F-4D97-AF65-F5344CB8AC3E}">
        <p14:creationId xmlns:p14="http://schemas.microsoft.com/office/powerpoint/2010/main" val="970418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White globe to draw on</a:t>
            </a:r>
          </a:p>
          <a:p>
            <a:endParaRPr lang="en-US">
              <a:cs typeface="Calibri"/>
            </a:endParaRPr>
          </a:p>
          <a:p>
            <a:r>
              <a:rPr lang="en-US">
                <a:cs typeface="Calibri"/>
              </a:rPr>
              <a:t>Draw wiggly line … explain dymanic nature of it, explain spin of eath prmotes a west – east direction </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23</a:t>
            </a:fld>
            <a:endParaRPr lang="en-US"/>
          </a:p>
        </p:txBody>
      </p:sp>
    </p:spTree>
    <p:extLst>
      <p:ext uri="{BB962C8B-B14F-4D97-AF65-F5344CB8AC3E}">
        <p14:creationId xmlns:p14="http://schemas.microsoft.com/office/powerpoint/2010/main" val="3037222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25</a:t>
            </a:fld>
            <a:endParaRPr lang="en-US"/>
          </a:p>
        </p:txBody>
      </p:sp>
    </p:spTree>
    <p:extLst>
      <p:ext uri="{BB962C8B-B14F-4D97-AF65-F5344CB8AC3E}">
        <p14:creationId xmlns:p14="http://schemas.microsoft.com/office/powerpoint/2010/main" val="2710055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Cup/bottle … fill with water, cover with card, turn upside down … air pressure !</a:t>
            </a:r>
          </a:p>
          <a:p>
            <a:endParaRPr lang="en-US">
              <a:cs typeface="Calibri"/>
            </a:endParaRPr>
          </a:p>
          <a:p>
            <a:r>
              <a:rPr lang="en-US">
                <a:cs typeface="Calibri"/>
              </a:rPr>
              <a:t>Question for student group - What is it that is holding the paper in place ?</a:t>
            </a:r>
          </a:p>
          <a:p>
            <a:endParaRPr lang="en-US">
              <a:cs typeface="Calibri"/>
            </a:endParaRPr>
          </a:p>
          <a:p>
            <a:r>
              <a:rPr lang="en-US">
                <a:cs typeface="Calibri"/>
              </a:rPr>
              <a:t>Demonstrates how air pressure is working in all directions.</a:t>
            </a:r>
          </a:p>
          <a:p>
            <a:endParaRPr lang="en-US">
              <a:cs typeface="Calibri"/>
            </a:endParaRP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30</a:t>
            </a:fld>
            <a:endParaRPr lang="en-US"/>
          </a:p>
        </p:txBody>
      </p:sp>
    </p:spTree>
    <p:extLst>
      <p:ext uri="{BB962C8B-B14F-4D97-AF65-F5344CB8AC3E}">
        <p14:creationId xmlns:p14="http://schemas.microsoft.com/office/powerpoint/2010/main" val="3803969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Skateboard, pads, helmet, etc.</a:t>
            </a:r>
          </a:p>
          <a:p>
            <a:endParaRPr lang="en-US">
              <a:cs typeface="Calibri"/>
            </a:endParaRPr>
          </a:p>
          <a:p>
            <a:r>
              <a:rPr lang="en-US">
                <a:cs typeface="Calibri"/>
              </a:rPr>
              <a:t>See </a:t>
            </a:r>
            <a:r>
              <a:rPr lang="en-US">
                <a:hlinkClick r:id="rId3"/>
              </a:rPr>
              <a:t>https://youtu.be/GHDFLQhFZi8</a:t>
            </a:r>
            <a:r>
              <a:rPr lang="en-US"/>
              <a:t> for some good ideas !</a:t>
            </a:r>
            <a:endParaRPr lang="en-US">
              <a:cs typeface="Calibri"/>
            </a:endParaRPr>
          </a:p>
        </p:txBody>
      </p:sp>
      <p:sp>
        <p:nvSpPr>
          <p:cNvPr id="4" name="Slide Number Placeholder 3"/>
          <p:cNvSpPr>
            <a:spLocks noGrp="1"/>
          </p:cNvSpPr>
          <p:nvPr>
            <p:ph type="sldNum" sz="quarter" idx="5"/>
          </p:nvPr>
        </p:nvSpPr>
        <p:spPr/>
        <p:txBody>
          <a:bodyPr/>
          <a:lstStyle/>
          <a:p>
            <a:fld id="{65C897BA-EE9C-4201-AAA9-5E8F6DDE8D4B}" type="slidenum">
              <a:rPr lang="en-US"/>
              <a:t>32</a:t>
            </a:fld>
            <a:endParaRPr lang="en-US"/>
          </a:p>
        </p:txBody>
      </p:sp>
    </p:spTree>
    <p:extLst>
      <p:ext uri="{BB962C8B-B14F-4D97-AF65-F5344CB8AC3E}">
        <p14:creationId xmlns:p14="http://schemas.microsoft.com/office/powerpoint/2010/main" val="405618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053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9745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78974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1954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67704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0924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27006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8929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71040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51741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252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1379336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urses.lumenlearning.com/astronomy/chapter/the-seasons/"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singularityhub.com/2020/01/15/how-googles-new-weather-ai-makes-instant-accurate-forecasts/" TargetMode="Externa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researchleap.com/measuring-societal-vulnerability-critical-infrastructure-failure-due-extreme-weather-events/" TargetMode="External"/><Relationship Id="rId7" Type="http://schemas.openxmlformats.org/officeDocument/2006/relationships/diagramColors" Target="../diagrams/colors1.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creativecommons.org/licenses/by/3.0/"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s://www.flickr.com/photos/28208534@N07/594407686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viation.stackexchange.com/questions/12242/how-earths-rotation-affect-flight-times"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eph-the-zeth.deviantart.com/art/Night-and-Day-2-414526241"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united-kingdom-uk-map-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knowthymoney.com/2015/04/hot-cold-sectorial-play-in-bursa-q2-2015.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pngall.com/autumn-pn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pngimg.com/download/38138" TargetMode="External"/><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estema.cl/encuentran-libro-original-perdido-de-isaac-newton/" TargetMode="External"/><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youtu.be/aiYyCurh_SU"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crookedbeakworkshop.blogspot.com/2013/12/comments-on-curation-field-notes.html"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commons.wikimedia.org/wiki/Maps_of_Operation_Overlord" TargetMode="External"/><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commons.wikimedia.org/wiki/Maps_of_Operation_Overlord"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Hurricane_Anita" TargetMode="External"/><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meteorotica.blogspot.com/2012/01/forca-de-coriolis.html"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universetoday.com/14367/planet-earth/"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creativecommons.org/licenses/by-sa/3.0/" TargetMode="External"/><Relationship Id="rId4" Type="http://schemas.openxmlformats.org/officeDocument/2006/relationships/hyperlink" Target="https://elfism.com/sketchup/tools/rotate"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lickr.com/photos/121935927@N06/13598189273"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www.thunderboltkids.co.za/Grade5/04-earth-and-beyond/chapter1.html"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CA3F4E2A-D79A-4EBF-80E7-6E99CF3E6E2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
          <a:stretch/>
        </p:blipFill>
        <p:spPr>
          <a:xfrm>
            <a:off x="23" y="0"/>
            <a:ext cx="12191977" cy="6858022"/>
          </a:xfrm>
          <a:prstGeom prst="rect">
            <a:avLst/>
          </a:prstGeom>
        </p:spPr>
      </p:pic>
      <p:sp>
        <p:nvSpPr>
          <p:cNvPr id="2" name="Title 1"/>
          <p:cNvSpPr>
            <a:spLocks noGrp="1"/>
          </p:cNvSpPr>
          <p:nvPr>
            <p:ph type="ctrTitle"/>
          </p:nvPr>
        </p:nvSpPr>
        <p:spPr>
          <a:xfrm>
            <a:off x="327164" y="4798524"/>
            <a:ext cx="6775245" cy="3569242"/>
          </a:xfrm>
        </p:spPr>
        <p:txBody>
          <a:bodyPr anchor="t">
            <a:normAutofit/>
          </a:bodyPr>
          <a:lstStyle/>
          <a:p>
            <a:pPr algn="l"/>
            <a:r>
              <a:rPr lang="en-US" sz="5200">
                <a:solidFill>
                  <a:srgbClr val="FFFFFF"/>
                </a:solidFill>
              </a:rPr>
              <a:t>Weather &amp;</a:t>
            </a:r>
            <a:br>
              <a:rPr lang="en-US" sz="5200"/>
            </a:br>
            <a:r>
              <a:rPr lang="en-US" sz="5200">
                <a:solidFill>
                  <a:srgbClr val="FFFFFF"/>
                </a:solidFill>
              </a:rPr>
              <a:t>The Changing Seasons</a:t>
            </a:r>
            <a:endParaRPr lang="en-GB" sz="5200">
              <a:solidFill>
                <a:srgbClr val="FFFFFF"/>
              </a:solidFill>
            </a:endParaRPr>
          </a:p>
        </p:txBody>
      </p:sp>
      <p:sp>
        <p:nvSpPr>
          <p:cNvPr id="3" name="Subtitle 2"/>
          <p:cNvSpPr>
            <a:spLocks noGrp="1"/>
          </p:cNvSpPr>
          <p:nvPr>
            <p:ph type="subTitle" idx="1"/>
          </p:nvPr>
        </p:nvSpPr>
        <p:spPr>
          <a:xfrm>
            <a:off x="8910447" y="4594169"/>
            <a:ext cx="5449479" cy="1578054"/>
          </a:xfrm>
        </p:spPr>
        <p:txBody>
          <a:bodyPr anchor="b">
            <a:normAutofit/>
          </a:bodyPr>
          <a:lstStyle/>
          <a:p>
            <a:pPr algn="l"/>
            <a:r>
              <a:rPr lang="en-US">
                <a:solidFill>
                  <a:srgbClr val="FFFFFF"/>
                </a:solidFill>
              </a:rPr>
              <a:t>Simon Watson</a:t>
            </a:r>
            <a:endParaRPr lang="en-GB">
              <a:solidFill>
                <a:srgbClr val="FFFFFF"/>
              </a:solidFill>
            </a:endParaRPr>
          </a:p>
        </p:txBody>
      </p:sp>
    </p:spTree>
    <p:extLst>
      <p:ext uri="{BB962C8B-B14F-4D97-AF65-F5344CB8AC3E}">
        <p14:creationId xmlns:p14="http://schemas.microsoft.com/office/powerpoint/2010/main" val="69208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utumn leaves falling from the tree">
            <a:extLst>
              <a:ext uri="{FF2B5EF4-FFF2-40B4-BE49-F238E27FC236}">
                <a16:creationId xmlns:a16="http://schemas.microsoft.com/office/drawing/2014/main" id="{C62A78EB-5A7B-48D8-9E3A-5213C5202483}"/>
              </a:ext>
            </a:extLst>
          </p:cNvPr>
          <p:cNvPicPr>
            <a:picLocks noChangeAspect="1"/>
          </p:cNvPicPr>
          <p:nvPr/>
        </p:nvPicPr>
        <p:blipFill rotWithShape="1">
          <a:blip r:embed="rId2">
            <a:alphaModFix amt="50000"/>
          </a:blip>
          <a:srcRect t="15605" r="-2" b="-2"/>
          <a:stretch/>
        </p:blipFill>
        <p:spPr>
          <a:xfrm>
            <a:off x="20" y="1"/>
            <a:ext cx="12191980" cy="6857999"/>
          </a:xfrm>
          <a:prstGeom prst="rect">
            <a:avLst/>
          </a:prstGeom>
        </p:spPr>
      </p:pic>
      <p:sp>
        <p:nvSpPr>
          <p:cNvPr id="2" name="Title 1"/>
          <p:cNvSpPr>
            <a:spLocks noGrp="1"/>
          </p:cNvSpPr>
          <p:nvPr>
            <p:ph type="title"/>
          </p:nvPr>
        </p:nvSpPr>
        <p:spPr>
          <a:xfrm>
            <a:off x="4387349" y="1200152"/>
            <a:ext cx="6897171" cy="4457696"/>
          </a:xfrm>
        </p:spPr>
        <p:txBody>
          <a:bodyPr vert="horz" lIns="91440" tIns="45720" rIns="91440" bIns="45720" rtlCol="0" anchor="ctr">
            <a:normAutofit/>
          </a:bodyPr>
          <a:lstStyle/>
          <a:p>
            <a:r>
              <a:rPr lang="en-US" sz="8000">
                <a:solidFill>
                  <a:srgbClr val="FFFFFF"/>
                </a:solidFill>
              </a:rPr>
              <a:t>The Changing of the Seasons</a:t>
            </a:r>
          </a:p>
        </p:txBody>
      </p:sp>
    </p:spTree>
    <p:extLst>
      <p:ext uri="{BB962C8B-B14F-4D97-AF65-F5344CB8AC3E}">
        <p14:creationId xmlns:p14="http://schemas.microsoft.com/office/powerpoint/2010/main" val="3099638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The perfect entertainment snack">
            <a:extLst>
              <a:ext uri="{FF2B5EF4-FFF2-40B4-BE49-F238E27FC236}">
                <a16:creationId xmlns:a16="http://schemas.microsoft.com/office/drawing/2014/main" id="{F12F8C1D-5B4B-4991-AED1-E20201E48F66}"/>
              </a:ext>
            </a:extLst>
          </p:cNvPr>
          <p:cNvPicPr>
            <a:picLocks noChangeAspect="1"/>
          </p:cNvPicPr>
          <p:nvPr/>
        </p:nvPicPr>
        <p:blipFill rotWithShape="1">
          <a:blip r:embed="rId2">
            <a:alphaModFix amt="45000"/>
          </a:blip>
          <a:srcRect t="14161" b="1570"/>
          <a:stretch/>
        </p:blipFill>
        <p:spPr>
          <a:xfrm>
            <a:off x="20" y="10"/>
            <a:ext cx="12191980" cy="6857990"/>
          </a:xfrm>
          <a:prstGeom prst="rect">
            <a:avLst/>
          </a:prstGeom>
        </p:spPr>
      </p:pic>
      <p:sp>
        <p:nvSpPr>
          <p:cNvPr id="2" name="Title 1">
            <a:extLst>
              <a:ext uri="{FF2B5EF4-FFF2-40B4-BE49-F238E27FC236}">
                <a16:creationId xmlns:a16="http://schemas.microsoft.com/office/drawing/2014/main" id="{4A9066F9-EA4F-465E-AB5A-3A1ABBC43F9E}"/>
              </a:ext>
            </a:extLst>
          </p:cNvPr>
          <p:cNvSpPr>
            <a:spLocks noGrp="1"/>
          </p:cNvSpPr>
          <p:nvPr>
            <p:ph type="title"/>
          </p:nvPr>
        </p:nvSpPr>
        <p:spPr>
          <a:xfrm>
            <a:off x="1769532" y="1695576"/>
            <a:ext cx="8652938" cy="2857191"/>
          </a:xfrm>
        </p:spPr>
        <p:txBody>
          <a:bodyPr vert="horz" lIns="91440" tIns="45720" rIns="91440" bIns="45720" rtlCol="0" anchor="ctr">
            <a:normAutofit fontScale="90000"/>
          </a:bodyPr>
          <a:lstStyle/>
          <a:p>
            <a:pPr algn="ctr"/>
            <a:r>
              <a:rPr lang="en-US" sz="8000"/>
              <a:t>Get your popcorn out </a:t>
            </a:r>
            <a:br>
              <a:rPr lang="en-US" sz="8000"/>
            </a:br>
            <a:br>
              <a:rPr lang="en-US" sz="8000"/>
            </a:br>
            <a:br>
              <a:rPr lang="en-US" sz="8000"/>
            </a:br>
            <a:r>
              <a:rPr lang="en-US" sz="8000"/>
              <a:t>!</a:t>
            </a:r>
            <a:br>
              <a:rPr lang="en-US" sz="8000"/>
            </a:br>
            <a:br>
              <a:rPr lang="en-US" sz="8000"/>
            </a:br>
            <a:endParaRPr lang="en-US" sz="5300" b="1" i="1">
              <a:cs typeface="Calibri Light"/>
            </a:endParaRPr>
          </a:p>
        </p:txBody>
      </p:sp>
      <p:pic>
        <p:nvPicPr>
          <p:cNvPr id="4" name="Picture 5" descr="A picture containing background pattern&#10;&#10;Description automatically generated">
            <a:extLst>
              <a:ext uri="{FF2B5EF4-FFF2-40B4-BE49-F238E27FC236}">
                <a16:creationId xmlns:a16="http://schemas.microsoft.com/office/drawing/2014/main" id="{B2CCA084-02CF-415D-873D-42E8BBCBA8CE}"/>
              </a:ext>
            </a:extLst>
          </p:cNvPr>
          <p:cNvPicPr>
            <a:picLocks noChangeAspect="1"/>
          </p:cNvPicPr>
          <p:nvPr/>
        </p:nvPicPr>
        <p:blipFill>
          <a:blip r:embed="rId3"/>
          <a:stretch>
            <a:fillRect/>
          </a:stretch>
        </p:blipFill>
        <p:spPr>
          <a:xfrm>
            <a:off x="4019909" y="1868850"/>
            <a:ext cx="4166559" cy="2516450"/>
          </a:xfrm>
          <a:prstGeom prst="rect">
            <a:avLst/>
          </a:prstGeom>
        </p:spPr>
      </p:pic>
      <p:sp>
        <p:nvSpPr>
          <p:cNvPr id="6" name="TextBox 5">
            <a:extLst>
              <a:ext uri="{FF2B5EF4-FFF2-40B4-BE49-F238E27FC236}">
                <a16:creationId xmlns:a16="http://schemas.microsoft.com/office/drawing/2014/main" id="{AA7F9DCC-96DF-4645-BF23-D18EF93FF83A}"/>
              </a:ext>
            </a:extLst>
          </p:cNvPr>
          <p:cNvSpPr txBox="1"/>
          <p:nvPr/>
        </p:nvSpPr>
        <p:spPr>
          <a:xfrm>
            <a:off x="3071004" y="4451230"/>
            <a:ext cx="681199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cs typeface="Calibri"/>
              </a:rPr>
              <a:t>Click image to launch into space</a:t>
            </a:r>
          </a:p>
          <a:p>
            <a:r>
              <a:rPr lang="en-US" sz="3600">
                <a:cs typeface="Calibri"/>
              </a:rPr>
              <a:t>https</a:t>
            </a:r>
            <a:r>
              <a:rPr lang="en-US" sz="3600">
                <a:ea typeface="+mn-lt"/>
                <a:cs typeface="+mn-lt"/>
              </a:rPr>
              <a:t>://youtu.be/e9MU4TouzII</a:t>
            </a:r>
            <a:endParaRPr lang="en-US" sz="3600">
              <a:cs typeface="Calibri"/>
            </a:endParaRPr>
          </a:p>
        </p:txBody>
      </p:sp>
    </p:spTree>
    <p:extLst>
      <p:ext uri="{BB962C8B-B14F-4D97-AF65-F5344CB8AC3E}">
        <p14:creationId xmlns:p14="http://schemas.microsoft.com/office/powerpoint/2010/main" val="10425123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Diagram&#10;&#10;Description automatically generated">
            <a:extLst>
              <a:ext uri="{FF2B5EF4-FFF2-40B4-BE49-F238E27FC236}">
                <a16:creationId xmlns:a16="http://schemas.microsoft.com/office/drawing/2014/main" id="{7E6B0CBF-E211-4B41-A5DA-15A77B2AC4C8}"/>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l="11729" r="10478" b="-1"/>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60F2A94D-79BE-4646-BC0C-136537E4DCCA}"/>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71113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572665" y="1920816"/>
            <a:ext cx="600685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The tilt</a:t>
            </a:r>
            <a:r>
              <a:rPr lang="en-US" sz="2800">
                <a:solidFill>
                  <a:schemeClr val="bg1"/>
                </a:solidFill>
                <a:cs typeface="Calibri"/>
              </a:rPr>
              <a:t> of the earth, and the position of the earth's orbit in relation to the sun is what gives us our changing seasons.</a:t>
            </a:r>
          </a:p>
        </p:txBody>
      </p:sp>
      <p:sp>
        <p:nvSpPr>
          <p:cNvPr id="8" name="TextBox 7">
            <a:extLst>
              <a:ext uri="{FF2B5EF4-FFF2-40B4-BE49-F238E27FC236}">
                <a16:creationId xmlns:a16="http://schemas.microsoft.com/office/drawing/2014/main" id="{8FD07893-3BC9-4460-BA02-3D00A6FD89BF}"/>
              </a:ext>
            </a:extLst>
          </p:cNvPr>
          <p:cNvSpPr txBox="1"/>
          <p:nvPr/>
        </p:nvSpPr>
        <p:spPr>
          <a:xfrm>
            <a:off x="5572664" y="4379343"/>
            <a:ext cx="6006859"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rPr>
              <a:t>But this only goes part of the way to explaining our ever changing </a:t>
            </a:r>
            <a:r>
              <a:rPr lang="en-US" sz="2800" b="1" i="1">
                <a:solidFill>
                  <a:schemeClr val="bg1"/>
                </a:solidFill>
              </a:rPr>
              <a:t>weather</a:t>
            </a:r>
            <a:r>
              <a:rPr lang="en-US" sz="2800">
                <a:solidFill>
                  <a:schemeClr val="bg1"/>
                </a:solidFill>
              </a:rPr>
              <a:t>.  To find out more, lets drop into a low orbit of the planet.</a:t>
            </a:r>
            <a:endParaRPr lang="en-US" sz="3600">
              <a:solidFill>
                <a:schemeClr val="bg1"/>
              </a:solidFill>
              <a:cs typeface="Calibri"/>
            </a:endParaRPr>
          </a:p>
        </p:txBody>
      </p:sp>
    </p:spTree>
    <p:extLst>
      <p:ext uri="{BB962C8B-B14F-4D97-AF65-F5344CB8AC3E}">
        <p14:creationId xmlns:p14="http://schemas.microsoft.com/office/powerpoint/2010/main" val="796952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ACB7-44DC-4020-9CA2-77E59E3DEB49}"/>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Whatever the weather ...</a:t>
            </a:r>
          </a:p>
        </p:txBody>
      </p:sp>
      <p:pic>
        <p:nvPicPr>
          <p:cNvPr id="4" name="Picture 4">
            <a:extLst>
              <a:ext uri="{FF2B5EF4-FFF2-40B4-BE49-F238E27FC236}">
                <a16:creationId xmlns:a16="http://schemas.microsoft.com/office/drawing/2014/main" id="{DB705D77-6BF9-4CEC-85DB-83EA5EE4882A}"/>
              </a:ext>
            </a:extLst>
          </p:cNvPr>
          <p:cNvPicPr>
            <a:picLocks noGrp="1" noChangeAspect="1"/>
          </p:cNvPicPr>
          <p:nvPr>
            <p:ph idx="1"/>
          </p:nvPr>
        </p:nvPicPr>
        <p:blipFill rotWithShape="1">
          <a:blip r:embed="rId2">
            <a:alphaModFix amt="50000"/>
            <a:extLst>
              <a:ext uri="{837473B0-CC2E-450A-ABE3-18F120FF3D39}">
                <a1611:picAttrSrcUrl xmlns:a1611="http://schemas.microsoft.com/office/drawing/2016/11/main" r:id="rId3"/>
              </a:ext>
            </a:extLst>
          </a:blip>
          <a:srcRect r="25"/>
          <a:stretch/>
        </p:blipFill>
        <p:spPr>
          <a:xfrm>
            <a:off x="20" y="10"/>
            <a:ext cx="12188930" cy="6857990"/>
          </a:xfrm>
          <a:prstGeom prst="rect">
            <a:avLst/>
          </a:prstGeom>
        </p:spPr>
      </p:pic>
      <p:sp>
        <p:nvSpPr>
          <p:cNvPr id="5" name="TextBox 4">
            <a:extLst>
              <a:ext uri="{FF2B5EF4-FFF2-40B4-BE49-F238E27FC236}">
                <a16:creationId xmlns:a16="http://schemas.microsoft.com/office/drawing/2014/main" id="{F524694C-777B-42FE-BE90-D7FCD18343BA}"/>
              </a:ext>
            </a:extLst>
          </p:cNvPr>
          <p:cNvSpPr txBox="1"/>
          <p:nvPr/>
        </p:nvSpPr>
        <p:spPr>
          <a:xfrm>
            <a:off x="984824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25485802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 name="Picture 78" descr="A picture containing sky, outdoor, sunset, sun&#10;&#10;Description automatically generated">
            <a:extLst>
              <a:ext uri="{FF2B5EF4-FFF2-40B4-BE49-F238E27FC236}">
                <a16:creationId xmlns:a16="http://schemas.microsoft.com/office/drawing/2014/main" id="{892172AE-91E8-4229-93F6-0D61B1F4B48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222" r="1" b="1"/>
          <a:stretch/>
        </p:blipFill>
        <p:spPr>
          <a:xfrm>
            <a:off x="20" y="10"/>
            <a:ext cx="12191980" cy="6857990"/>
          </a:xfrm>
          <a:prstGeom prst="rect">
            <a:avLst/>
          </a:prstGeom>
        </p:spPr>
      </p:pic>
      <p:sp>
        <p:nvSpPr>
          <p:cNvPr id="83" name="Rectangle 8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4" y="0"/>
            <a:ext cx="8132065" cy="6858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39026F-D06E-4ABA-8C79-EAE56118531B}"/>
              </a:ext>
            </a:extLst>
          </p:cNvPr>
          <p:cNvSpPr>
            <a:spLocks noGrp="1"/>
          </p:cNvSpPr>
          <p:nvPr>
            <p:ph type="title"/>
          </p:nvPr>
        </p:nvSpPr>
        <p:spPr>
          <a:xfrm>
            <a:off x="4646485" y="321734"/>
            <a:ext cx="6902048" cy="1135737"/>
          </a:xfrm>
        </p:spPr>
        <p:txBody>
          <a:bodyPr>
            <a:normAutofit/>
          </a:bodyPr>
          <a:lstStyle/>
          <a:p>
            <a:r>
              <a:rPr lang="en-US" sz="3600">
                <a:ea typeface="+mj-lt"/>
                <a:cs typeface="+mj-lt"/>
              </a:rPr>
              <a:t>Many things have an impact on weather …</a:t>
            </a:r>
            <a:endParaRPr lang="en-US" sz="3600"/>
          </a:p>
        </p:txBody>
      </p:sp>
      <p:grpSp>
        <p:nvGrpSpPr>
          <p:cNvPr id="88" name="Group 87">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89" name="Rectangle 88">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Isosceles Triangle 8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2" name="Isosceles Triangle 9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195058D-DC01-4408-B288-A71F7892446B}"/>
              </a:ext>
            </a:extLst>
          </p:cNvPr>
          <p:cNvGraphicFramePr>
            <a:graphicFrameLocks noGrp="1"/>
          </p:cNvGraphicFramePr>
          <p:nvPr>
            <p:ph idx="1"/>
            <p:extLst>
              <p:ext uri="{D42A27DB-BD31-4B8C-83A1-F6EECF244321}">
                <p14:modId xmlns:p14="http://schemas.microsoft.com/office/powerpoint/2010/main" val="131065907"/>
              </p:ext>
            </p:extLst>
          </p:nvPr>
        </p:nvGraphicFramePr>
        <p:xfrm>
          <a:off x="4646485" y="1782981"/>
          <a:ext cx="6902047"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9" name="TextBox 78">
            <a:extLst>
              <a:ext uri="{FF2B5EF4-FFF2-40B4-BE49-F238E27FC236}">
                <a16:creationId xmlns:a16="http://schemas.microsoft.com/office/drawing/2014/main" id="{F9AF6C1A-B40B-41ED-82A7-3913C76F5C39}"/>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9">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13678942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184A45-2249-4E3B-9B94-A64BE1954F18}"/>
              </a:ext>
            </a:extLst>
          </p:cNvPr>
          <p:cNvPicPr>
            <a:picLocks noChangeAspect="1"/>
          </p:cNvPicPr>
          <p:nvPr/>
        </p:nvPicPr>
        <p:blipFill rotWithShape="1">
          <a:blip r:embed="rId2"/>
          <a:srcRect t="2519" r="-2" b="13083"/>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A5437B-F813-46A9-9AC4-A26D5C8ABFE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The Jet Stream</a:t>
            </a:r>
          </a:p>
        </p:txBody>
      </p:sp>
    </p:spTree>
    <p:extLst>
      <p:ext uri="{BB962C8B-B14F-4D97-AF65-F5344CB8AC3E}">
        <p14:creationId xmlns:p14="http://schemas.microsoft.com/office/powerpoint/2010/main" val="2527299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E21BC-00A3-4331-87A3-0E8AFCE79066}"/>
              </a:ext>
            </a:extLst>
          </p:cNvPr>
          <p:cNvSpPr>
            <a:spLocks noGrp="1"/>
          </p:cNvSpPr>
          <p:nvPr>
            <p:ph type="title"/>
          </p:nvPr>
        </p:nvSpPr>
        <p:spPr>
          <a:xfrm>
            <a:off x="625703" y="469143"/>
            <a:ext cx="4368602" cy="1956841"/>
          </a:xfrm>
        </p:spPr>
        <p:txBody>
          <a:bodyPr anchor="b">
            <a:normAutofit/>
          </a:bodyPr>
          <a:lstStyle/>
          <a:p>
            <a:r>
              <a:rPr lang="en-US" sz="5400">
                <a:cs typeface="Calibri Light"/>
              </a:rPr>
              <a:t>What is a 'jet stream' ?</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0E68BBD-D68A-4CBD-8C58-4964001DA91A}"/>
              </a:ext>
            </a:extLst>
          </p:cNvPr>
          <p:cNvSpPr>
            <a:spLocks noGrp="1"/>
          </p:cNvSpPr>
          <p:nvPr>
            <p:ph idx="1"/>
          </p:nvPr>
        </p:nvSpPr>
        <p:spPr>
          <a:xfrm>
            <a:off x="539438" y="2901654"/>
            <a:ext cx="4545513" cy="3320668"/>
          </a:xfrm>
        </p:spPr>
        <p:txBody>
          <a:bodyPr vert="horz" lIns="91440" tIns="45720" rIns="91440" bIns="45720" rtlCol="0" anchor="t">
            <a:noAutofit/>
          </a:bodyPr>
          <a:lstStyle/>
          <a:p>
            <a:pPr marL="0" indent="0">
              <a:buNone/>
            </a:pPr>
            <a:r>
              <a:rPr lang="en-US" sz="2400">
                <a:cs typeface="Calibri"/>
              </a:rPr>
              <a:t>The jet stream is a very fast moving band of air about 5 – 7 miles above the surface of the earth (the Troposphere).  Moving at in the region of 200 miles per hour, the jet streams are created by the differences in temperature across the surface of the planet.  They are several hundred kilometers wide, but only a few kilometers deep.</a:t>
            </a:r>
            <a:endParaRPr lang="en-US" sz="2400"/>
          </a:p>
          <a:p>
            <a:pPr marL="0" indent="0">
              <a:buNone/>
            </a:pPr>
            <a:endParaRPr lang="en-US" sz="2200">
              <a:cs typeface="Calibri"/>
            </a:endParaRPr>
          </a:p>
          <a:p>
            <a:pPr marL="0" indent="0">
              <a:buNone/>
            </a:pPr>
            <a:endParaRPr lang="en-US" sz="2200">
              <a:cs typeface="Calibri"/>
            </a:endParaRPr>
          </a:p>
        </p:txBody>
      </p:sp>
      <p:pic>
        <p:nvPicPr>
          <p:cNvPr id="10" name="Picture 10" descr="A picture containing outdoor, tree, light, road&#10;&#10;Description automatically generated">
            <a:extLst>
              <a:ext uri="{FF2B5EF4-FFF2-40B4-BE49-F238E27FC236}">
                <a16:creationId xmlns:a16="http://schemas.microsoft.com/office/drawing/2014/main" id="{EC5C045A-9EFA-4E2A-A233-D027CED423F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648" r="1665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TextBox 10">
            <a:extLst>
              <a:ext uri="{FF2B5EF4-FFF2-40B4-BE49-F238E27FC236}">
                <a16:creationId xmlns:a16="http://schemas.microsoft.com/office/drawing/2014/main" id="{D39E9D0A-1E09-411F-ADC3-3E9510A980BD}"/>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363108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14C8E-E38F-4AAF-A098-781F94C891AB}"/>
              </a:ext>
            </a:extLst>
          </p:cNvPr>
          <p:cNvSpPr>
            <a:spLocks noGrp="1"/>
          </p:cNvSpPr>
          <p:nvPr>
            <p:ph type="title"/>
          </p:nvPr>
        </p:nvSpPr>
        <p:spPr>
          <a:xfrm>
            <a:off x="4965430" y="629266"/>
            <a:ext cx="6586491" cy="1676603"/>
          </a:xfrm>
        </p:spPr>
        <p:txBody>
          <a:bodyPr>
            <a:normAutofit/>
          </a:bodyPr>
          <a:lstStyle/>
          <a:p>
            <a:r>
              <a:rPr lang="en-US" sz="5400">
                <a:cs typeface="Calibri Light"/>
              </a:rPr>
              <a:t>How many jet streams are there ?</a:t>
            </a:r>
          </a:p>
        </p:txBody>
      </p:sp>
      <p:sp>
        <p:nvSpPr>
          <p:cNvPr id="3" name="Content Placeholder 2">
            <a:extLst>
              <a:ext uri="{FF2B5EF4-FFF2-40B4-BE49-F238E27FC236}">
                <a16:creationId xmlns:a16="http://schemas.microsoft.com/office/drawing/2014/main" id="{7C2E4F7A-0AA1-4442-A013-300B76C63F73}"/>
              </a:ext>
            </a:extLst>
          </p:cNvPr>
          <p:cNvSpPr>
            <a:spLocks noGrp="1"/>
          </p:cNvSpPr>
          <p:nvPr>
            <p:ph idx="1"/>
          </p:nvPr>
        </p:nvSpPr>
        <p:spPr>
          <a:xfrm>
            <a:off x="4965431" y="2438400"/>
            <a:ext cx="6586489" cy="3785419"/>
          </a:xfrm>
        </p:spPr>
        <p:txBody>
          <a:bodyPr vert="horz" lIns="91440" tIns="45720" rIns="91440" bIns="45720" rtlCol="0" anchor="t">
            <a:normAutofit/>
          </a:bodyPr>
          <a:lstStyle/>
          <a:p>
            <a:r>
              <a:rPr lang="en-US" sz="3200">
                <a:cs typeface="Calibri"/>
              </a:rPr>
              <a:t>There are 4 jet streams.</a:t>
            </a:r>
          </a:p>
          <a:p>
            <a:endParaRPr lang="en-US" sz="3200">
              <a:cs typeface="Calibri"/>
            </a:endParaRPr>
          </a:p>
          <a:p>
            <a:r>
              <a:rPr lang="en-US" sz="3200">
                <a:cs typeface="Calibri"/>
              </a:rPr>
              <a:t>The earth has 2 'hemispheres', the  northern hemisphere and the southern hemisphere, and both of these hemispheres have a 'polar front', and a 'subtropical jet'.</a:t>
            </a:r>
          </a:p>
          <a:p>
            <a:pPr marL="0" indent="0">
              <a:buNone/>
            </a:pPr>
            <a:endParaRPr lang="en-US" sz="2400">
              <a:cs typeface="Calibri"/>
            </a:endParaRPr>
          </a:p>
        </p:txBody>
      </p:sp>
      <p:pic>
        <p:nvPicPr>
          <p:cNvPr id="5" name="Picture 4" descr="Outer space photo of the earth with the night terminator">
            <a:extLst>
              <a:ext uri="{FF2B5EF4-FFF2-40B4-BE49-F238E27FC236}">
                <a16:creationId xmlns:a16="http://schemas.microsoft.com/office/drawing/2014/main" id="{49F6B95A-6091-4A6C-ADB8-B01F57CD0B8E}"/>
              </a:ext>
            </a:extLst>
          </p:cNvPr>
          <p:cNvPicPr>
            <a:picLocks noChangeAspect="1"/>
          </p:cNvPicPr>
          <p:nvPr/>
        </p:nvPicPr>
        <p:blipFill rotWithShape="1">
          <a:blip r:embed="rId2"/>
          <a:srcRect l="43008" r="12436"/>
          <a:stretch/>
        </p:blipFill>
        <p:spPr>
          <a:xfrm>
            <a:off x="20" y="10"/>
            <a:ext cx="4635571" cy="6857990"/>
          </a:xfrm>
          <a:prstGeom prst="rect">
            <a:avLst/>
          </a:prstGeom>
          <a:effectLst/>
        </p:spPr>
      </p:pic>
    </p:spTree>
    <p:extLst>
      <p:ext uri="{BB962C8B-B14F-4D97-AF65-F5344CB8AC3E}">
        <p14:creationId xmlns:p14="http://schemas.microsoft.com/office/powerpoint/2010/main" val="38537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9D546-4D44-47A3-B539-BBDE84265F70}"/>
              </a:ext>
            </a:extLst>
          </p:cNvPr>
          <p:cNvSpPr>
            <a:spLocks noGrp="1"/>
          </p:cNvSpPr>
          <p:nvPr>
            <p:ph type="title"/>
          </p:nvPr>
        </p:nvSpPr>
        <p:spPr>
          <a:xfrm>
            <a:off x="490778" y="629266"/>
            <a:ext cx="3505495" cy="1622321"/>
          </a:xfrm>
        </p:spPr>
        <p:txBody>
          <a:bodyPr>
            <a:normAutofit/>
          </a:bodyPr>
          <a:lstStyle/>
          <a:p>
            <a:r>
              <a:rPr lang="en-US">
                <a:cs typeface="Calibri Light"/>
              </a:rPr>
              <a:t>What causes jet streams ?</a:t>
            </a:r>
            <a:endParaRPr lang="en-US"/>
          </a:p>
        </p:txBody>
      </p:sp>
      <p:sp>
        <p:nvSpPr>
          <p:cNvPr id="3" name="Content Placeholder 2">
            <a:extLst>
              <a:ext uri="{FF2B5EF4-FFF2-40B4-BE49-F238E27FC236}">
                <a16:creationId xmlns:a16="http://schemas.microsoft.com/office/drawing/2014/main" id="{DF9115E1-9651-4F70-9B7E-058FCDEB5F32}"/>
              </a:ext>
            </a:extLst>
          </p:cNvPr>
          <p:cNvSpPr>
            <a:spLocks noGrp="1"/>
          </p:cNvSpPr>
          <p:nvPr>
            <p:ph idx="1"/>
          </p:nvPr>
        </p:nvSpPr>
        <p:spPr>
          <a:xfrm>
            <a:off x="490781" y="2438400"/>
            <a:ext cx="3893681" cy="3785419"/>
          </a:xfrm>
        </p:spPr>
        <p:txBody>
          <a:bodyPr vert="horz" lIns="91440" tIns="45720" rIns="91440" bIns="45720" rtlCol="0" anchor="t">
            <a:noAutofit/>
          </a:bodyPr>
          <a:lstStyle/>
          <a:p>
            <a:pPr marL="0" indent="0">
              <a:buNone/>
            </a:pPr>
            <a:r>
              <a:rPr lang="en-US">
                <a:ea typeface="+mn-lt"/>
                <a:cs typeface="+mn-lt"/>
              </a:rPr>
              <a:t>These fast moving, high altitude winds are created because of something called 'pressure gradient force' arising from the different temperatures that are found at different parts of the planet</a:t>
            </a:r>
            <a:endParaRPr lang="en-US" sz="2400">
              <a:cs typeface="Calibri" panose="020F0502020204030204"/>
            </a:endParaRPr>
          </a:p>
          <a:p>
            <a:endParaRPr lang="en-US" sz="2000">
              <a:cs typeface="Calibri"/>
            </a:endParaRPr>
          </a:p>
        </p:txBody>
      </p:sp>
      <p:sp>
        <p:nvSpPr>
          <p:cNvPr id="42" name="Rectangle 4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0" descr="Diagram&#10;&#10;Description automatically generated">
            <a:extLst>
              <a:ext uri="{FF2B5EF4-FFF2-40B4-BE49-F238E27FC236}">
                <a16:creationId xmlns:a16="http://schemas.microsoft.com/office/drawing/2014/main" id="{8E13BE19-2C77-4389-BE93-771EFCEF06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405862" y="1698611"/>
            <a:ext cx="6019331" cy="3457532"/>
          </a:xfrm>
          <a:prstGeom prst="rect">
            <a:avLst/>
          </a:prstGeom>
          <a:effectLst/>
        </p:spPr>
      </p:pic>
      <p:sp>
        <p:nvSpPr>
          <p:cNvPr id="6" name="TextBox 5">
            <a:extLst>
              <a:ext uri="{FF2B5EF4-FFF2-40B4-BE49-F238E27FC236}">
                <a16:creationId xmlns:a16="http://schemas.microsoft.com/office/drawing/2014/main" id="{EA060F84-748E-4F1E-9948-CCED24C11A62}"/>
              </a:ext>
            </a:extLst>
          </p:cNvPr>
          <p:cNvSpPr txBox="1"/>
          <p:nvPr/>
        </p:nvSpPr>
        <p:spPr>
          <a:xfrm>
            <a:off x="9103725" y="4956088"/>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80784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F72DFF6-84E3-42B3-AC31-5378F1B6F09B}"/>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9978" r="-1" b="-1"/>
          <a:stretch/>
        </p:blipFill>
        <p:spPr>
          <a:xfrm>
            <a:off x="20" y="1"/>
            <a:ext cx="12191980" cy="6857999"/>
          </a:xfrm>
          <a:prstGeom prst="rect">
            <a:avLst/>
          </a:prstGeom>
        </p:spPr>
      </p:pic>
      <p:sp>
        <p:nvSpPr>
          <p:cNvPr id="2" name="Title 1">
            <a:extLst>
              <a:ext uri="{FF2B5EF4-FFF2-40B4-BE49-F238E27FC236}">
                <a16:creationId xmlns:a16="http://schemas.microsoft.com/office/drawing/2014/main" id="{B801ADA2-FCD3-4927-9FD7-1695A444535A}"/>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a:solidFill>
                  <a:srgbClr val="FFFFFF"/>
                </a:solidFill>
              </a:rPr>
              <a:t>To start with, we need to understand night and day</a:t>
            </a:r>
          </a:p>
        </p:txBody>
      </p:sp>
      <p:sp>
        <p:nvSpPr>
          <p:cNvPr id="5" name="TextBox 4">
            <a:extLst>
              <a:ext uri="{FF2B5EF4-FFF2-40B4-BE49-F238E27FC236}">
                <a16:creationId xmlns:a16="http://schemas.microsoft.com/office/drawing/2014/main" id="{CBB9C15F-38BB-4074-BA54-24D7D5704226}"/>
              </a:ext>
            </a:extLst>
          </p:cNvPr>
          <p:cNvSpPr txBox="1"/>
          <p:nvPr/>
        </p:nvSpPr>
        <p:spPr>
          <a:xfrm>
            <a:off x="971519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13128901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76544B-B60E-4326-ABB0-E10B78805E71}"/>
              </a:ext>
            </a:extLst>
          </p:cNvPr>
          <p:cNvSpPr>
            <a:spLocks noGrp="1"/>
          </p:cNvSpPr>
          <p:nvPr>
            <p:ph type="title"/>
          </p:nvPr>
        </p:nvSpPr>
        <p:spPr>
          <a:xfrm>
            <a:off x="838201" y="365125"/>
            <a:ext cx="5251316" cy="1807305"/>
          </a:xfrm>
        </p:spPr>
        <p:txBody>
          <a:bodyPr>
            <a:normAutofit/>
          </a:bodyPr>
          <a:lstStyle/>
          <a:p>
            <a:r>
              <a:rPr lang="en-US" sz="4100">
                <a:cs typeface="Calibri Light"/>
              </a:rPr>
              <a:t>Understanding Pressure Gradient Force.</a:t>
            </a:r>
          </a:p>
        </p:txBody>
      </p:sp>
      <p:sp>
        <p:nvSpPr>
          <p:cNvPr id="3" name="Content Placeholder 2">
            <a:extLst>
              <a:ext uri="{FF2B5EF4-FFF2-40B4-BE49-F238E27FC236}">
                <a16:creationId xmlns:a16="http://schemas.microsoft.com/office/drawing/2014/main" id="{E69A6110-A913-4739-A220-10F05314D00E}"/>
              </a:ext>
            </a:extLst>
          </p:cNvPr>
          <p:cNvSpPr>
            <a:spLocks noGrp="1"/>
          </p:cNvSpPr>
          <p:nvPr>
            <p:ph idx="1"/>
          </p:nvPr>
        </p:nvSpPr>
        <p:spPr>
          <a:xfrm>
            <a:off x="838200" y="1901976"/>
            <a:ext cx="5381621" cy="3843666"/>
          </a:xfrm>
        </p:spPr>
        <p:txBody>
          <a:bodyPr vert="horz" lIns="91440" tIns="45720" rIns="91440" bIns="45720" rtlCol="0" anchor="t">
            <a:noAutofit/>
          </a:bodyPr>
          <a:lstStyle/>
          <a:p>
            <a:endParaRPr lang="en-US" sz="1600">
              <a:cs typeface="Calibri"/>
            </a:endParaRPr>
          </a:p>
          <a:p>
            <a:r>
              <a:rPr lang="en-US" sz="2000">
                <a:ea typeface="+mn-lt"/>
                <a:cs typeface="+mn-lt"/>
              </a:rPr>
              <a:t>Statement of fact #1 :  The parts of the planet getting most sunlight will be warmer than those parts of the planet that are getting less sunlight.</a:t>
            </a:r>
            <a:endParaRPr lang="en-US" sz="2000">
              <a:cs typeface="Calibri"/>
            </a:endParaRPr>
          </a:p>
          <a:p>
            <a:r>
              <a:rPr lang="en-US" sz="2000">
                <a:cs typeface="Calibri"/>
              </a:rPr>
              <a:t>Statement of fact #2 : Warm air has higher 'pressure' than air that is cooler.</a:t>
            </a:r>
          </a:p>
          <a:p>
            <a:r>
              <a:rPr lang="en-US" sz="2000">
                <a:cs typeface="Calibri"/>
              </a:rPr>
              <a:t>Statement of fact #2:  Areas of high pressure will tend to move towards areas of low pressure.</a:t>
            </a:r>
          </a:p>
          <a:p>
            <a:endParaRPr lang="en-US" sz="2000">
              <a:cs typeface="Calibri"/>
            </a:endParaRPr>
          </a:p>
          <a:p>
            <a:endParaRPr lang="en-US" sz="2000">
              <a:cs typeface="Calibri"/>
            </a:endParaRPr>
          </a:p>
          <a:p>
            <a:r>
              <a:rPr lang="en-US" sz="2000">
                <a:cs typeface="Calibri"/>
              </a:rPr>
              <a:t>Let's prove this theory with an experiment!</a:t>
            </a:r>
          </a:p>
          <a:p>
            <a:endParaRPr lang="en-US" sz="1600">
              <a:cs typeface="Calibri"/>
            </a:endParaRPr>
          </a:p>
          <a:p>
            <a:endParaRPr lang="en-US" sz="1600">
              <a:cs typeface="Calibri"/>
            </a:endParaRPr>
          </a:p>
          <a:p>
            <a:endParaRPr lang="en-US" sz="1600">
              <a:cs typeface="Calibri"/>
            </a:endParaRPr>
          </a:p>
          <a:p>
            <a:endParaRPr lang="en-US" sz="1600">
              <a:cs typeface="Calibri"/>
            </a:endParaRPr>
          </a:p>
        </p:txBody>
      </p:sp>
      <p:pic>
        <p:nvPicPr>
          <p:cNvPr id="4" name="Picture 4" descr="Magnifying Glass Facts Examine · Free image on Pixabay">
            <a:extLst>
              <a:ext uri="{FF2B5EF4-FFF2-40B4-BE49-F238E27FC236}">
                <a16:creationId xmlns:a16="http://schemas.microsoft.com/office/drawing/2014/main" id="{5941D715-CC9D-42BD-A379-597838264537}"/>
              </a:ext>
            </a:extLst>
          </p:cNvPr>
          <p:cNvPicPr>
            <a:picLocks noChangeAspect="1"/>
          </p:cNvPicPr>
          <p:nvPr/>
        </p:nvPicPr>
        <p:blipFill rotWithShape="1">
          <a:blip r:embed="rId3"/>
          <a:srcRect l="32715" r="2859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46518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21DE3-3CBF-4607-AD93-1788087EAF6F}"/>
              </a:ext>
            </a:extLst>
          </p:cNvPr>
          <p:cNvSpPr>
            <a:spLocks noGrp="1"/>
          </p:cNvSpPr>
          <p:nvPr>
            <p:ph type="title"/>
          </p:nvPr>
        </p:nvSpPr>
        <p:spPr>
          <a:xfrm>
            <a:off x="5277329" y="640080"/>
            <a:ext cx="6274590" cy="4018341"/>
          </a:xfrm>
          <a:noFill/>
        </p:spPr>
        <p:txBody>
          <a:bodyPr vert="horz" lIns="91440" tIns="45720" rIns="91440" bIns="45720" rtlCol="0" anchor="b">
            <a:normAutofit/>
          </a:bodyPr>
          <a:lstStyle/>
          <a:p>
            <a:r>
              <a:rPr lang="en-US" sz="5600"/>
              <a:t>Let's think about the jet stream that affects weather here in the UK … </a:t>
            </a:r>
          </a:p>
        </p:txBody>
      </p:sp>
      <p:pic>
        <p:nvPicPr>
          <p:cNvPr id="6" name="Picture 6" descr="Map&#10;&#10;Description automatically generated">
            <a:extLst>
              <a:ext uri="{FF2B5EF4-FFF2-40B4-BE49-F238E27FC236}">
                <a16:creationId xmlns:a16="http://schemas.microsoft.com/office/drawing/2014/main" id="{6DF67F05-1C9B-478D-9695-A7C5B63FF1C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3487" r="-3" b="-3"/>
          <a:stretch/>
        </p:blipFill>
        <p:spPr>
          <a:xfrm>
            <a:off x="1" y="10"/>
            <a:ext cx="4654296" cy="6857990"/>
          </a:xfrm>
          <a:prstGeom prst="rect">
            <a:avLst/>
          </a:prstGeom>
        </p:spPr>
      </p:pic>
      <p:sp>
        <p:nvSpPr>
          <p:cNvPr id="7" name="TextBox 6">
            <a:extLst>
              <a:ext uri="{FF2B5EF4-FFF2-40B4-BE49-F238E27FC236}">
                <a16:creationId xmlns:a16="http://schemas.microsoft.com/office/drawing/2014/main" id="{C244B586-46A1-4E84-A7AE-552BD38995E7}"/>
              </a:ext>
            </a:extLst>
          </p:cNvPr>
          <p:cNvSpPr txBox="1"/>
          <p:nvPr/>
        </p:nvSpPr>
        <p:spPr>
          <a:xfrm>
            <a:off x="2320005" y="6657945"/>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280829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Title 6">
            <a:extLst>
              <a:ext uri="{FF2B5EF4-FFF2-40B4-BE49-F238E27FC236}">
                <a16:creationId xmlns:a16="http://schemas.microsoft.com/office/drawing/2014/main" id="{77BD9469-9EEC-448A-B68B-4CF1CEA4AFC6}"/>
              </a:ext>
            </a:extLst>
          </p:cNvPr>
          <p:cNvSpPr>
            <a:spLocks noGrp="1"/>
          </p:cNvSpPr>
          <p:nvPr>
            <p:ph type="title"/>
          </p:nvPr>
        </p:nvSpPr>
        <p:spPr>
          <a:xfrm>
            <a:off x="838200" y="365125"/>
            <a:ext cx="5393361" cy="1325563"/>
          </a:xfrm>
        </p:spPr>
        <p:txBody>
          <a:bodyPr>
            <a:normAutofit/>
          </a:bodyPr>
          <a:lstStyle/>
          <a:p>
            <a:r>
              <a:rPr lang="en-US">
                <a:cs typeface="Calibri Light"/>
              </a:rPr>
              <a:t>The North Polar Front</a:t>
            </a:r>
            <a:endParaRPr lang="en-US"/>
          </a:p>
        </p:txBody>
      </p:sp>
      <p:sp>
        <p:nvSpPr>
          <p:cNvPr id="3" name="Content Placeholder 2">
            <a:extLst>
              <a:ext uri="{FF2B5EF4-FFF2-40B4-BE49-F238E27FC236}">
                <a16:creationId xmlns:a16="http://schemas.microsoft.com/office/drawing/2014/main" id="{480433E7-AED7-4935-83F3-579C23D38D63}"/>
              </a:ext>
            </a:extLst>
          </p:cNvPr>
          <p:cNvSpPr>
            <a:spLocks noGrp="1"/>
          </p:cNvSpPr>
          <p:nvPr>
            <p:ph idx="1"/>
          </p:nvPr>
        </p:nvSpPr>
        <p:spPr>
          <a:xfrm>
            <a:off x="838200" y="1825625"/>
            <a:ext cx="5393361" cy="4351338"/>
          </a:xfrm>
        </p:spPr>
        <p:txBody>
          <a:bodyPr vert="horz" lIns="91440" tIns="45720" rIns="91440" bIns="45720" rtlCol="0" anchor="t">
            <a:normAutofit/>
          </a:bodyPr>
          <a:lstStyle/>
          <a:p>
            <a:pPr marL="0" indent="0">
              <a:buNone/>
            </a:pPr>
            <a:r>
              <a:rPr lang="en-US" sz="1800" dirty="0">
                <a:cs typeface="Calibri" panose="020F0502020204030204"/>
              </a:rPr>
              <a:t>The warmer (high pressure) air mass closer to the equator travels north towards the colder (lower pressure) air mass of the polar region.</a:t>
            </a:r>
          </a:p>
          <a:p>
            <a:pPr marL="0" indent="0">
              <a:buNone/>
            </a:pPr>
            <a:r>
              <a:rPr lang="en-US" sz="1800" dirty="0">
                <a:cs typeface="Calibri" panose="020F0502020204030204"/>
              </a:rPr>
              <a:t>Where these masses meet, a battle ensues !  The hot air mass tries to take up the space of the cold air mass, but the cold air has nowhere to go, so where the air masses meet become a war zone, as the warm air tries to force its way in … it can't go backwards, because the rest of the warm air mass is coming up behind it, and it can't go forwards, because there is a huge lump of cold air blocking its way … so it get pushed  sideways, taking some of the cold air with it.</a:t>
            </a:r>
          </a:p>
          <a:p>
            <a:pPr marL="0" indent="0">
              <a:buNone/>
            </a:pPr>
            <a:r>
              <a:rPr lang="en-US" sz="1800" dirty="0">
                <a:cs typeface="Calibri" panose="020F0502020204030204"/>
              </a:rPr>
              <a:t>This fast, sideways moving air is the </a:t>
            </a:r>
            <a:r>
              <a:rPr lang="en-US" sz="1800" dirty="0" err="1">
                <a:cs typeface="Calibri" panose="020F0502020204030204"/>
              </a:rPr>
              <a:t>jetstream</a:t>
            </a:r>
            <a:endParaRPr lang="en-US" sz="1800" dirty="0">
              <a:cs typeface="Calibri"/>
            </a:endParaRPr>
          </a:p>
          <a:p>
            <a:pPr marL="0" indent="0">
              <a:buNone/>
            </a:pPr>
            <a:endParaRPr lang="en-US" sz="1800" dirty="0">
              <a:cs typeface="Calibri"/>
            </a:endParaRPr>
          </a:p>
          <a:p>
            <a:pPr marL="0" indent="0">
              <a:buNone/>
            </a:pPr>
            <a:r>
              <a:rPr lang="en-US" sz="1800" dirty="0">
                <a:cs typeface="Calibri"/>
              </a:rPr>
              <a:t>Lets see this 'sideways wind’ in an experiment.</a:t>
            </a:r>
          </a:p>
        </p:txBody>
      </p:sp>
      <p:pic>
        <p:nvPicPr>
          <p:cNvPr id="2" name="Picture 3" descr="A picture containing dark, outdoor object&#10;&#10;Description automatically generated">
            <a:extLst>
              <a:ext uri="{FF2B5EF4-FFF2-40B4-BE49-F238E27FC236}">
                <a16:creationId xmlns:a16="http://schemas.microsoft.com/office/drawing/2014/main" id="{FCAAF50C-3BD6-41D4-A4CC-42A75941AA0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3358" r="24143"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5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542E8273-B6B9-46BE-978C-85E88153145D}"/>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450615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srcRect t="11692" b="17385"/>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22A970-B769-4265-B47F-50D0F9F036BC}"/>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Let's think where this front might be ...</a:t>
            </a:r>
          </a:p>
        </p:txBody>
      </p:sp>
      <p:sp>
        <p:nvSpPr>
          <p:cNvPr id="4" name="TextBox 3">
            <a:extLst>
              <a:ext uri="{FF2B5EF4-FFF2-40B4-BE49-F238E27FC236}">
                <a16:creationId xmlns:a16="http://schemas.microsoft.com/office/drawing/2014/main" id="{9FA0F1F1-BB70-4232-8B14-BE2E457BDB23}"/>
              </a:ext>
            </a:extLst>
          </p:cNvPr>
          <p:cNvSpPr txBox="1"/>
          <p:nvPr/>
        </p:nvSpPr>
        <p:spPr>
          <a:xfrm>
            <a:off x="7531610" y="5079634"/>
            <a:ext cx="3822189" cy="109732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gn="r">
              <a:lnSpc>
                <a:spcPct val="90000"/>
              </a:lnSpc>
              <a:spcAft>
                <a:spcPts val="600"/>
              </a:spcAft>
            </a:pPr>
            <a:r>
              <a:rPr lang="en-US" sz="3600"/>
              <a:t>… and what it might look like.</a:t>
            </a:r>
            <a:endParaRPr lang="en-US"/>
          </a:p>
        </p:txBody>
      </p:sp>
    </p:spTree>
    <p:extLst>
      <p:ext uri="{BB962C8B-B14F-4D97-AF65-F5344CB8AC3E}">
        <p14:creationId xmlns:p14="http://schemas.microsoft.com/office/powerpoint/2010/main" val="16575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055081" y="1920816"/>
            <a:ext cx="652444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The Jet</a:t>
            </a:r>
            <a:r>
              <a:rPr lang="en-US" sz="2400">
                <a:solidFill>
                  <a:schemeClr val="bg1"/>
                </a:solidFill>
                <a:cs typeface="Calibri"/>
              </a:rPr>
              <a:t> Stream is a belt of very fast moving wind </a:t>
            </a:r>
            <a:r>
              <a:rPr lang="en-US" sz="2400" err="1">
                <a:solidFill>
                  <a:schemeClr val="bg1"/>
                </a:solidFill>
                <a:cs typeface="Calibri"/>
              </a:rPr>
              <a:t>approx</a:t>
            </a:r>
            <a:r>
              <a:rPr lang="en-US" sz="2400">
                <a:solidFill>
                  <a:schemeClr val="bg1"/>
                </a:solidFill>
                <a:cs typeface="Calibri"/>
              </a:rPr>
              <a:t> 5 – 7 miles up the atmosphere, formed  by the pressure differential between warm and cold air masses.</a:t>
            </a:r>
          </a:p>
        </p:txBody>
      </p:sp>
      <p:sp>
        <p:nvSpPr>
          <p:cNvPr id="8" name="TextBox 7">
            <a:extLst>
              <a:ext uri="{FF2B5EF4-FFF2-40B4-BE49-F238E27FC236}">
                <a16:creationId xmlns:a16="http://schemas.microsoft.com/office/drawing/2014/main" id="{8FD07893-3BC9-4460-BA02-3D00A6FD89BF}"/>
              </a:ext>
            </a:extLst>
          </p:cNvPr>
          <p:cNvSpPr txBox="1"/>
          <p:nvPr/>
        </p:nvSpPr>
        <p:spPr>
          <a:xfrm>
            <a:off x="5055080" y="3660475"/>
            <a:ext cx="652444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rPr>
              <a:t>The North Polar Front is the Jet Stream that affects weather in the UK and Northern Europe.</a:t>
            </a:r>
            <a:endParaRPr lang="en-US" sz="2400">
              <a:solidFill>
                <a:schemeClr val="bg1"/>
              </a:solidFill>
              <a:cs typeface="Calibri"/>
            </a:endParaRPr>
          </a:p>
          <a:p>
            <a:endParaRPr lang="en-US" sz="2400">
              <a:solidFill>
                <a:schemeClr val="bg1"/>
              </a:solidFill>
              <a:cs typeface="Calibri"/>
            </a:endParaRPr>
          </a:p>
          <a:p>
            <a:r>
              <a:rPr lang="en-US" sz="2400">
                <a:solidFill>
                  <a:schemeClr val="bg1"/>
                </a:solidFill>
                <a:cs typeface="Calibri"/>
              </a:rPr>
              <a:t>The Jet Stream is not a stationary thing … it buckles and moves as the warm subtropical air mass tries to muscle in on the cooler polar air masses. </a:t>
            </a:r>
          </a:p>
        </p:txBody>
      </p:sp>
    </p:spTree>
    <p:extLst>
      <p:ext uri="{BB962C8B-B14F-4D97-AF65-F5344CB8AC3E}">
        <p14:creationId xmlns:p14="http://schemas.microsoft.com/office/powerpoint/2010/main" val="85989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35"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8"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6"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47"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53"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2C5EBF0-6467-4236-AC13-B9FA81BD6855}"/>
              </a:ext>
            </a:extLst>
          </p:cNvPr>
          <p:cNvSpPr>
            <a:spLocks noGrp="1"/>
          </p:cNvSpPr>
          <p:nvPr>
            <p:ph type="title"/>
          </p:nvPr>
        </p:nvSpPr>
        <p:spPr>
          <a:xfrm>
            <a:off x="888630" y="4760132"/>
            <a:ext cx="5093596" cy="1777829"/>
          </a:xfrm>
        </p:spPr>
        <p:txBody>
          <a:bodyPr>
            <a:normAutofit/>
          </a:bodyPr>
          <a:lstStyle/>
          <a:p>
            <a:pPr algn="r"/>
            <a:r>
              <a:rPr lang="en-US" sz="4000">
                <a:cs typeface="Calibri Light"/>
              </a:rPr>
              <a:t>But how does this affect weather ?</a:t>
            </a:r>
            <a:endParaRPr lang="en-US" sz="4000"/>
          </a:p>
        </p:txBody>
      </p:sp>
      <p:pic>
        <p:nvPicPr>
          <p:cNvPr id="7" name="Picture 7" descr="A picture containing flower, plant, indoor&#10;&#10;Description automatically generated">
            <a:extLst>
              <a:ext uri="{FF2B5EF4-FFF2-40B4-BE49-F238E27FC236}">
                <a16:creationId xmlns:a16="http://schemas.microsoft.com/office/drawing/2014/main" id="{154434F9-CFA2-4140-8CAC-01942DF37D14}"/>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18307" b="8139"/>
          <a:stretch/>
        </p:blipFill>
        <p:spPr>
          <a:xfrm>
            <a:off x="20" y="2872"/>
            <a:ext cx="12191980" cy="4595954"/>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3" name="Content Placeholder 2">
            <a:extLst>
              <a:ext uri="{FF2B5EF4-FFF2-40B4-BE49-F238E27FC236}">
                <a16:creationId xmlns:a16="http://schemas.microsoft.com/office/drawing/2014/main" id="{3303021F-9261-4769-BE1F-6917A5E40E9E}"/>
              </a:ext>
            </a:extLst>
          </p:cNvPr>
          <p:cNvSpPr>
            <a:spLocks noGrp="1"/>
          </p:cNvSpPr>
          <p:nvPr>
            <p:ph idx="1"/>
          </p:nvPr>
        </p:nvSpPr>
        <p:spPr>
          <a:xfrm>
            <a:off x="6226706" y="4767660"/>
            <a:ext cx="5446782" cy="1770300"/>
          </a:xfrm>
        </p:spPr>
        <p:txBody>
          <a:bodyPr vert="horz" lIns="91440" tIns="45720" rIns="91440" bIns="45720" rtlCol="0" anchor="ctr">
            <a:normAutofit/>
          </a:bodyPr>
          <a:lstStyle/>
          <a:p>
            <a:pPr marL="0" indent="0">
              <a:buNone/>
            </a:pPr>
            <a:r>
              <a:rPr lang="en-US" sz="2000">
                <a:cs typeface="Calibri" panose="020F0502020204030204"/>
              </a:rPr>
              <a:t>The jet stream creates, up in the </a:t>
            </a:r>
            <a:r>
              <a:rPr lang="en-US" sz="2000" err="1">
                <a:cs typeface="Calibri" panose="020F0502020204030204"/>
              </a:rPr>
              <a:t>troposhere</a:t>
            </a:r>
            <a:r>
              <a:rPr lang="en-US" sz="2000">
                <a:cs typeface="Calibri" panose="020F0502020204030204"/>
              </a:rPr>
              <a:t> (that’s the lowest of 5 levels in the atmosphere) areas of high 'air pressure' and low 'air pressure', and it is these areas of different pressure that create the weather we experience at ground level.</a:t>
            </a:r>
          </a:p>
        </p:txBody>
      </p:sp>
      <p:sp>
        <p:nvSpPr>
          <p:cNvPr id="8" name="TextBox 7">
            <a:extLst>
              <a:ext uri="{FF2B5EF4-FFF2-40B4-BE49-F238E27FC236}">
                <a16:creationId xmlns:a16="http://schemas.microsoft.com/office/drawing/2014/main" id="{C367ED2C-154A-49AD-A3D4-274F0C0A99DB}"/>
              </a:ext>
            </a:extLst>
          </p:cNvPr>
          <p:cNvSpPr txBox="1"/>
          <p:nvPr/>
        </p:nvSpPr>
        <p:spPr>
          <a:xfrm>
            <a:off x="9857707" y="6657945"/>
            <a:ext cx="233429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a:t>
            </a:r>
            <a:r>
              <a:rPr lang="en-US" sz="700">
                <a:solidFill>
                  <a:srgbClr val="FFFFFF"/>
                </a:solidFill>
              </a:rPr>
              <a:t>.</a:t>
            </a:r>
          </a:p>
        </p:txBody>
      </p:sp>
    </p:spTree>
    <p:extLst>
      <p:ext uri="{BB962C8B-B14F-4D97-AF65-F5344CB8AC3E}">
        <p14:creationId xmlns:p14="http://schemas.microsoft.com/office/powerpoint/2010/main" val="36179412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654" y="589830"/>
            <a:ext cx="3290887" cy="2452687"/>
          </a:xfrm>
        </p:spPr>
        <p:txBody>
          <a:bodyPr anchor="ctr">
            <a:normAutofit/>
          </a:bodyPr>
          <a:lstStyle/>
          <a:p>
            <a:r>
              <a:rPr lang="en-US" sz="3600"/>
              <a:t>Understanding Air Pressure</a:t>
            </a:r>
            <a:endParaRPr lang="en-GB" sz="3600"/>
          </a:p>
        </p:txBody>
      </p:sp>
      <p:pic>
        <p:nvPicPr>
          <p:cNvPr id="7" name="Picture 7" descr="Free photo: Hand, Palm, Open, Give, Take - Free Image on ...">
            <a:extLst>
              <a:ext uri="{FF2B5EF4-FFF2-40B4-BE49-F238E27FC236}">
                <a16:creationId xmlns:a16="http://schemas.microsoft.com/office/drawing/2014/main" id="{765D2DF1-6A01-4C0D-B4B7-616D0F0340E4}"/>
              </a:ext>
            </a:extLst>
          </p:cNvPr>
          <p:cNvPicPr>
            <a:picLocks noChangeAspect="1"/>
          </p:cNvPicPr>
          <p:nvPr/>
        </p:nvPicPr>
        <p:blipFill rotWithShape="1">
          <a:blip r:embed="rId2"/>
          <a:srcRect t="31736" b="24315"/>
          <a:stretch/>
        </p:blipFill>
        <p:spPr>
          <a:xfrm>
            <a:off x="20" y="3709370"/>
            <a:ext cx="12191980" cy="342305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p:cNvSpPr>
            <a:spLocks noGrp="1"/>
          </p:cNvSpPr>
          <p:nvPr>
            <p:ph idx="1"/>
          </p:nvPr>
        </p:nvSpPr>
        <p:spPr>
          <a:xfrm>
            <a:off x="4281491" y="1581869"/>
            <a:ext cx="7485413" cy="2452687"/>
          </a:xfrm>
        </p:spPr>
        <p:txBody>
          <a:bodyPr vert="horz" lIns="91440" tIns="45720" rIns="91440" bIns="45720" rtlCol="0" anchor="ctr">
            <a:noAutofit/>
          </a:bodyPr>
          <a:lstStyle/>
          <a:p>
            <a:pPr marL="0" indent="0">
              <a:buNone/>
            </a:pPr>
            <a:r>
              <a:rPr lang="en-GB" sz="2400">
                <a:cs typeface="Calibri" panose="020F0502020204030204"/>
              </a:rPr>
              <a:t>We all know that are surrounded by air.  </a:t>
            </a:r>
          </a:p>
          <a:p>
            <a:pPr marL="0" indent="0">
              <a:buNone/>
            </a:pPr>
            <a:endParaRPr lang="en-GB" sz="2400">
              <a:cs typeface="Calibri" panose="020F0502020204030204"/>
            </a:endParaRPr>
          </a:p>
          <a:p>
            <a:pPr marL="0" indent="0">
              <a:buNone/>
            </a:pPr>
            <a:r>
              <a:rPr lang="en-GB" sz="2400">
                <a:cs typeface="Calibri" panose="020F0502020204030204"/>
              </a:rPr>
              <a:t>Let's try a wee experiment … </a:t>
            </a:r>
          </a:p>
          <a:p>
            <a:pPr marL="0" indent="0">
              <a:buNone/>
            </a:pPr>
            <a:endParaRPr lang="en-GB" sz="2400">
              <a:cs typeface="Calibri" panose="020F0502020204030204"/>
            </a:endParaRPr>
          </a:p>
          <a:p>
            <a:pPr marL="0" indent="0">
              <a:buNone/>
            </a:pPr>
            <a:r>
              <a:rPr lang="en-GB" sz="2400">
                <a:cs typeface="Calibri" panose="020F0502020204030204"/>
              </a:rPr>
              <a:t>Hold out your hand, palm facing up</a:t>
            </a:r>
          </a:p>
          <a:p>
            <a:pPr marL="0" indent="0">
              <a:buNone/>
            </a:pPr>
            <a:endParaRPr lang="en-GB" sz="2400">
              <a:cs typeface="Calibri" panose="020F0502020204030204"/>
            </a:endParaRPr>
          </a:p>
          <a:p>
            <a:pPr marL="0" indent="0">
              <a:buNone/>
            </a:pPr>
            <a:r>
              <a:rPr lang="en-GB" sz="2400">
                <a:cs typeface="Calibri" panose="020F0502020204030204"/>
              </a:rPr>
              <a:t>You don’t know it, because you can't feel it, but right now you are holding up a LOT of weight ! </a:t>
            </a:r>
          </a:p>
          <a:p>
            <a:pPr marL="0" indent="0">
              <a:buNone/>
            </a:pPr>
            <a:endParaRPr lang="en-GB" sz="1500">
              <a:cs typeface="Calibri" panose="020F0502020204030204"/>
            </a:endParaRPr>
          </a:p>
          <a:p>
            <a:pPr marL="0" indent="0">
              <a:buNone/>
            </a:pPr>
            <a:endParaRPr lang="en-GB" sz="1500">
              <a:cs typeface="Calibri" panose="020F0502020204030204"/>
            </a:endParaRPr>
          </a:p>
          <a:p>
            <a:pPr marL="0" indent="0">
              <a:buNone/>
            </a:pPr>
            <a:endParaRPr lang="en-GB" sz="1500">
              <a:cs typeface="Calibri" panose="020F0502020204030204"/>
            </a:endParaRPr>
          </a:p>
          <a:p>
            <a:pPr marL="0" indent="0">
              <a:buNone/>
            </a:pPr>
            <a:endParaRPr lang="en-GB" sz="1500">
              <a:cs typeface="Calibri" panose="020F0502020204030204"/>
            </a:endParaRPr>
          </a:p>
        </p:txBody>
      </p:sp>
    </p:spTree>
    <p:extLst>
      <p:ext uri="{BB962C8B-B14F-4D97-AF65-F5344CB8AC3E}">
        <p14:creationId xmlns:p14="http://schemas.microsoft.com/office/powerpoint/2010/main" val="179993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74AD2C-AAD9-498A-BECE-1EC76ADFACA2}"/>
              </a:ext>
            </a:extLst>
          </p:cNvPr>
          <p:cNvSpPr>
            <a:spLocks noGrp="1"/>
          </p:cNvSpPr>
          <p:nvPr>
            <p:ph type="title"/>
          </p:nvPr>
        </p:nvSpPr>
        <p:spPr>
          <a:xfrm>
            <a:off x="277484" y="5691"/>
            <a:ext cx="6559655" cy="1807305"/>
          </a:xfrm>
        </p:spPr>
        <p:txBody>
          <a:bodyPr>
            <a:normAutofit/>
          </a:bodyPr>
          <a:lstStyle/>
          <a:p>
            <a:r>
              <a:rPr lang="en-US">
                <a:cs typeface="Calibri Light"/>
              </a:rPr>
              <a:t>Understanding Air Pressure</a:t>
            </a:r>
            <a:endParaRPr lang="en-US"/>
          </a:p>
        </p:txBody>
      </p:sp>
      <p:sp>
        <p:nvSpPr>
          <p:cNvPr id="3" name="Content Placeholder 2">
            <a:extLst>
              <a:ext uri="{FF2B5EF4-FFF2-40B4-BE49-F238E27FC236}">
                <a16:creationId xmlns:a16="http://schemas.microsoft.com/office/drawing/2014/main" id="{953F83DF-304B-497C-919D-736B6A9D0C58}"/>
              </a:ext>
            </a:extLst>
          </p:cNvPr>
          <p:cNvSpPr>
            <a:spLocks noGrp="1"/>
          </p:cNvSpPr>
          <p:nvPr>
            <p:ph idx="1"/>
          </p:nvPr>
        </p:nvSpPr>
        <p:spPr>
          <a:xfrm>
            <a:off x="291862" y="1398769"/>
            <a:ext cx="6373657" cy="3843666"/>
          </a:xfrm>
        </p:spPr>
        <p:txBody>
          <a:bodyPr vert="horz" lIns="91440" tIns="45720" rIns="91440" bIns="45720" rtlCol="0" anchor="t">
            <a:noAutofit/>
          </a:bodyPr>
          <a:lstStyle/>
          <a:p>
            <a:pPr marL="0" indent="0">
              <a:buNone/>
            </a:pPr>
            <a:r>
              <a:rPr lang="en-US" sz="2400">
                <a:cs typeface="Calibri"/>
              </a:rPr>
              <a:t>Let's put a figure on the weight you are holding up right now...</a:t>
            </a:r>
          </a:p>
          <a:p>
            <a:pPr marL="0" indent="0">
              <a:buNone/>
            </a:pPr>
            <a:r>
              <a:rPr lang="en-US" sz="2400">
                <a:cs typeface="Calibri"/>
              </a:rPr>
              <a:t>Take one of the square pieces of paper given to you by your lecturer</a:t>
            </a:r>
          </a:p>
          <a:p>
            <a:pPr marL="0" indent="0">
              <a:buNone/>
            </a:pPr>
            <a:r>
              <a:rPr lang="en-US" sz="2400">
                <a:cs typeface="Calibri"/>
              </a:rPr>
              <a:t>Place in in the </a:t>
            </a:r>
            <a:r>
              <a:rPr lang="en-US" sz="2400" err="1">
                <a:cs typeface="Calibri"/>
              </a:rPr>
              <a:t>centre</a:t>
            </a:r>
            <a:r>
              <a:rPr lang="en-US" sz="2400">
                <a:cs typeface="Calibri"/>
              </a:rPr>
              <a:t> of your palm.</a:t>
            </a:r>
          </a:p>
          <a:p>
            <a:pPr marL="0" indent="0">
              <a:buNone/>
            </a:pPr>
            <a:r>
              <a:rPr lang="en-GB" sz="2400">
                <a:ea typeface="+mn-lt"/>
                <a:cs typeface="+mn-lt"/>
              </a:rPr>
              <a:t>Right now, the weight of the air, on that little piece of paper, is 14 lb psi (pounds per square inch).</a:t>
            </a:r>
            <a:endParaRPr lang="en-GB" sz="2400">
              <a:cs typeface="Calibri"/>
            </a:endParaRPr>
          </a:p>
          <a:p>
            <a:pPr marL="0" indent="0">
              <a:buNone/>
            </a:pPr>
            <a:r>
              <a:rPr lang="en-US" sz="2400">
                <a:cs typeface="Calibri"/>
              </a:rPr>
              <a:t>Pushing down on that little piece of paper is the equivalent weight of …</a:t>
            </a:r>
          </a:p>
          <a:p>
            <a:pPr>
              <a:buFont typeface="Arial"/>
              <a:buChar char="•"/>
            </a:pPr>
            <a:r>
              <a:rPr lang="en-US" sz="2400">
                <a:ea typeface="+mn-lt"/>
                <a:cs typeface="+mn-lt"/>
              </a:rPr>
              <a:t>1 large Cat</a:t>
            </a:r>
            <a:endParaRPr lang="en-US" sz="2400">
              <a:cs typeface="Calibri"/>
            </a:endParaRPr>
          </a:p>
          <a:p>
            <a:pPr>
              <a:buFont typeface="Arial"/>
              <a:buChar char="•"/>
            </a:pPr>
            <a:r>
              <a:rPr lang="en-US" sz="2400">
                <a:cs typeface="Calibri"/>
              </a:rPr>
              <a:t>Or 2 bricks</a:t>
            </a:r>
          </a:p>
          <a:p>
            <a:pPr>
              <a:buFont typeface="Arial"/>
              <a:buChar char="•"/>
            </a:pPr>
            <a:r>
              <a:rPr lang="en-US" sz="2400">
                <a:cs typeface="Calibri"/>
              </a:rPr>
              <a:t>Or 3 chihuahuas</a:t>
            </a:r>
          </a:p>
          <a:p>
            <a:pPr marL="0" indent="0">
              <a:buNone/>
            </a:pPr>
            <a:endParaRPr lang="en-US" sz="800">
              <a:cs typeface="Calibri"/>
            </a:endParaRPr>
          </a:p>
          <a:p>
            <a:pPr marL="0" indent="0">
              <a:buNone/>
            </a:pPr>
            <a:endParaRPr lang="en-US" sz="800">
              <a:cs typeface="Calibri"/>
            </a:endParaRPr>
          </a:p>
          <a:p>
            <a:pPr marL="0" indent="0">
              <a:buNone/>
            </a:pPr>
            <a:endParaRPr lang="en-US" sz="800">
              <a:cs typeface="Calibri"/>
            </a:endParaRPr>
          </a:p>
        </p:txBody>
      </p:sp>
      <p:pic>
        <p:nvPicPr>
          <p:cNvPr id="4" name="Picture 4" descr="Free Images : sweet, puppy, animal, pet, fur, race, hybrid ...">
            <a:extLst>
              <a:ext uri="{FF2B5EF4-FFF2-40B4-BE49-F238E27FC236}">
                <a16:creationId xmlns:a16="http://schemas.microsoft.com/office/drawing/2014/main" id="{C370C8C7-061F-4357-9338-5D2188F34995}"/>
              </a:ext>
            </a:extLst>
          </p:cNvPr>
          <p:cNvPicPr>
            <a:picLocks noChangeAspect="1"/>
          </p:cNvPicPr>
          <p:nvPr/>
        </p:nvPicPr>
        <p:blipFill rotWithShape="1">
          <a:blip r:embed="rId2"/>
          <a:srcRect l="3581" r="947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6233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9FD02D-8D26-462D-BB85-FDC42022941D}"/>
              </a:ext>
            </a:extLst>
          </p:cNvPr>
          <p:cNvSpPr>
            <a:spLocks noGrp="1"/>
          </p:cNvSpPr>
          <p:nvPr>
            <p:ph type="title"/>
          </p:nvPr>
        </p:nvSpPr>
        <p:spPr>
          <a:xfrm>
            <a:off x="435633" y="2124"/>
            <a:ext cx="5935036" cy="2228074"/>
          </a:xfrm>
        </p:spPr>
        <p:txBody>
          <a:bodyPr>
            <a:normAutofit/>
          </a:bodyPr>
          <a:lstStyle/>
          <a:p>
            <a:r>
              <a:rPr lang="en-US" sz="4000">
                <a:cs typeface="Calibri Light"/>
              </a:rPr>
              <a:t>This is a statement of fact!</a:t>
            </a:r>
            <a:endParaRPr lang="en-US" sz="4000"/>
          </a:p>
        </p:txBody>
      </p:sp>
      <p:sp>
        <p:nvSpPr>
          <p:cNvPr id="3" name="Content Placeholder 2">
            <a:extLst>
              <a:ext uri="{FF2B5EF4-FFF2-40B4-BE49-F238E27FC236}">
                <a16:creationId xmlns:a16="http://schemas.microsoft.com/office/drawing/2014/main" id="{D5C4203B-75DF-4070-BA7B-E2301E8A9DEC}"/>
              </a:ext>
            </a:extLst>
          </p:cNvPr>
          <p:cNvSpPr>
            <a:spLocks noGrp="1"/>
          </p:cNvSpPr>
          <p:nvPr>
            <p:ph idx="1"/>
          </p:nvPr>
        </p:nvSpPr>
        <p:spPr>
          <a:xfrm>
            <a:off x="435635" y="1711449"/>
            <a:ext cx="6487990" cy="4106524"/>
          </a:xfrm>
        </p:spPr>
        <p:txBody>
          <a:bodyPr vert="horz" lIns="91440" tIns="45720" rIns="91440" bIns="45720" rtlCol="0" anchor="t">
            <a:noAutofit/>
          </a:bodyPr>
          <a:lstStyle/>
          <a:p>
            <a:pPr marL="0" indent="0">
              <a:buNone/>
            </a:pPr>
            <a:r>
              <a:rPr lang="en-US" sz="2400">
                <a:cs typeface="Calibri"/>
              </a:rPr>
              <a:t>Every square inch of your hand is, right now, is 'holding up' 14 pounds (lbs) of weight.</a:t>
            </a:r>
          </a:p>
          <a:p>
            <a:pPr marL="0" indent="0">
              <a:buNone/>
            </a:pPr>
            <a:r>
              <a:rPr lang="en-US" sz="2400">
                <a:cs typeface="Calibri"/>
              </a:rPr>
              <a:t>Now … If you consider that the area of the average palm, including the fingers, is approximately  23 inches</a:t>
            </a:r>
            <a:r>
              <a:rPr lang="en-US" sz="2400" baseline="30000">
                <a:cs typeface="Calibri"/>
              </a:rPr>
              <a:t>2</a:t>
            </a:r>
            <a:r>
              <a:rPr lang="en-US" sz="2400">
                <a:cs typeface="Calibri"/>
              </a:rPr>
              <a:t>, then that means, in that one hand, you are holding up …</a:t>
            </a:r>
          </a:p>
          <a:p>
            <a:pPr marL="0" indent="0">
              <a:buNone/>
            </a:pPr>
            <a:r>
              <a:rPr lang="en-US" sz="2400">
                <a:cs typeface="Calibri"/>
              </a:rPr>
              <a:t>23 large cats, or</a:t>
            </a:r>
          </a:p>
          <a:p>
            <a:pPr marL="0" indent="0">
              <a:buNone/>
            </a:pPr>
            <a:r>
              <a:rPr lang="en-US" sz="2400">
                <a:cs typeface="Calibri"/>
              </a:rPr>
              <a:t>24 bricks, or</a:t>
            </a:r>
          </a:p>
          <a:p>
            <a:pPr marL="0" indent="0">
              <a:buNone/>
            </a:pPr>
            <a:r>
              <a:rPr lang="en-US" sz="2400">
                <a:cs typeface="Calibri"/>
              </a:rPr>
              <a:t>69 chihuahuas !</a:t>
            </a:r>
          </a:p>
          <a:p>
            <a:pPr marL="0" indent="0">
              <a:buNone/>
            </a:pPr>
            <a:endParaRPr lang="en-US" sz="1000">
              <a:cs typeface="Calibri"/>
            </a:endParaRPr>
          </a:p>
          <a:p>
            <a:pPr marL="0" indent="0">
              <a:buNone/>
            </a:pPr>
            <a:r>
              <a:rPr lang="en-US" sz="2400">
                <a:cs typeface="Calibri"/>
              </a:rPr>
              <a:t>In total you are 'holding up'  146 Kg !!  That is 146 bags of sugar !</a:t>
            </a:r>
          </a:p>
          <a:p>
            <a:endParaRPr lang="en-US" sz="1300">
              <a:cs typeface="Calibri"/>
            </a:endParaRPr>
          </a:p>
          <a:p>
            <a:endParaRPr lang="en-US" sz="1300">
              <a:cs typeface="Calibri"/>
            </a:endParaRPr>
          </a:p>
        </p:txBody>
      </p:sp>
      <p:pic>
        <p:nvPicPr>
          <p:cNvPr id="4" name="Picture 4" descr="Weight Lifter Free Stock Photo - Public Domain Pictures">
            <a:extLst>
              <a:ext uri="{FF2B5EF4-FFF2-40B4-BE49-F238E27FC236}">
                <a16:creationId xmlns:a16="http://schemas.microsoft.com/office/drawing/2014/main" id="{BC5E617A-D860-4CFB-9101-A4DCF1427F9F}"/>
              </a:ext>
            </a:extLst>
          </p:cNvPr>
          <p:cNvPicPr>
            <a:picLocks noChangeAspect="1"/>
          </p:cNvPicPr>
          <p:nvPr/>
        </p:nvPicPr>
        <p:blipFill rotWithShape="1">
          <a:blip r:embed="rId2"/>
          <a:srcRect l="3294" r="3506"/>
          <a:stretch/>
        </p:blipFill>
        <p:spPr>
          <a:xfrm>
            <a:off x="7210121" y="1365859"/>
            <a:ext cx="4464293" cy="4270066"/>
          </a:xfrm>
          <a:prstGeom prst="rect">
            <a:avLst/>
          </a:prstGeom>
          <a:effectLst/>
        </p:spPr>
      </p:pic>
    </p:spTree>
    <p:extLst>
      <p:ext uri="{BB962C8B-B14F-4D97-AF65-F5344CB8AC3E}">
        <p14:creationId xmlns:p14="http://schemas.microsoft.com/office/powerpoint/2010/main" val="163574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E92E15-77FD-4CBC-B7E4-0ED52039B199}"/>
              </a:ext>
            </a:extLst>
          </p:cNvPr>
          <p:cNvSpPr>
            <a:spLocks noGrp="1"/>
          </p:cNvSpPr>
          <p:nvPr>
            <p:ph type="title"/>
          </p:nvPr>
        </p:nvSpPr>
        <p:spPr>
          <a:xfrm>
            <a:off x="8643193" y="489507"/>
            <a:ext cx="3091607" cy="893483"/>
          </a:xfrm>
        </p:spPr>
        <p:txBody>
          <a:bodyPr anchor="b">
            <a:normAutofit/>
          </a:bodyPr>
          <a:lstStyle/>
          <a:p>
            <a:r>
              <a:rPr lang="en-US" sz="3600">
                <a:cs typeface="Calibri Light"/>
              </a:rPr>
              <a:t>So why is this ?</a:t>
            </a:r>
          </a:p>
        </p:txBody>
      </p:sp>
      <p:pic>
        <p:nvPicPr>
          <p:cNvPr id="4" name="Picture 4" descr="A picture containing background pattern&#10;&#10;Description automatically generated">
            <a:extLst>
              <a:ext uri="{FF2B5EF4-FFF2-40B4-BE49-F238E27FC236}">
                <a16:creationId xmlns:a16="http://schemas.microsoft.com/office/drawing/2014/main" id="{14E2E488-21E5-4421-A9DC-7C45EFC0BBF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502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DEA93824-2802-490A-B438-FF2439B21854}"/>
              </a:ext>
            </a:extLst>
          </p:cNvPr>
          <p:cNvSpPr>
            <a:spLocks noGrp="1"/>
          </p:cNvSpPr>
          <p:nvPr>
            <p:ph idx="1"/>
          </p:nvPr>
        </p:nvSpPr>
        <p:spPr>
          <a:xfrm>
            <a:off x="8240627" y="1555766"/>
            <a:ext cx="3661680" cy="4244756"/>
          </a:xfrm>
        </p:spPr>
        <p:txBody>
          <a:bodyPr vert="horz" lIns="91440" tIns="45720" rIns="91440" bIns="45720" rtlCol="0" anchor="t">
            <a:noAutofit/>
          </a:bodyPr>
          <a:lstStyle/>
          <a:p>
            <a:pPr marL="0" indent="0">
              <a:buNone/>
            </a:pPr>
            <a:r>
              <a:rPr lang="en-US" sz="2400">
                <a:cs typeface="Calibri" panose="020F0502020204030204"/>
              </a:rPr>
              <a:t>This 'weight' that you are 'holding up', is the weight of all the air that is pushing down on your hand.   It is the </a:t>
            </a:r>
            <a:r>
              <a:rPr lang="en-US" sz="2400" b="1">
                <a:cs typeface="Calibri" panose="020F0502020204030204"/>
              </a:rPr>
              <a:t>pressure </a:t>
            </a:r>
            <a:r>
              <a:rPr lang="en-US" sz="2400">
                <a:cs typeface="Calibri" panose="020F0502020204030204"/>
              </a:rPr>
              <a:t>that is being applied to your hand by the air above, because the air above has 'mass', and gravity is pulling down on that mass of air.</a:t>
            </a:r>
          </a:p>
          <a:p>
            <a:pPr marL="0" indent="0">
              <a:buNone/>
            </a:pPr>
            <a:endParaRPr lang="en-US" sz="2400">
              <a:cs typeface="Calibri" panose="020F0502020204030204"/>
            </a:endParaRPr>
          </a:p>
          <a:p>
            <a:pPr marL="0" indent="0">
              <a:buNone/>
            </a:pPr>
            <a:r>
              <a:rPr lang="en-US" sz="2400">
                <a:cs typeface="Calibri" panose="020F0502020204030204"/>
              </a:rPr>
              <a:t>And there is a LOT of air above !!!</a:t>
            </a:r>
            <a:endParaRPr lang="en-US" sz="2400"/>
          </a:p>
          <a:p>
            <a:pPr marL="0" indent="0">
              <a:buNone/>
            </a:pPr>
            <a:endParaRPr lang="en-US" sz="1700">
              <a:ea typeface="+mn-lt"/>
              <a:cs typeface="+mn-lt"/>
            </a:endParaRPr>
          </a:p>
          <a:p>
            <a:pPr marL="0" indent="0">
              <a:buNone/>
            </a:pPr>
            <a:endParaRPr lang="en-US" sz="1700">
              <a:ea typeface="+mn-lt"/>
              <a:cs typeface="+mn-lt"/>
            </a:endParaRPr>
          </a:p>
          <a:p>
            <a:pPr marL="0" indent="0">
              <a:buNone/>
            </a:pPr>
            <a:endParaRPr lang="en-US" sz="1700">
              <a:ea typeface="+mn-lt"/>
              <a:cs typeface="+mn-lt"/>
            </a:endParaRPr>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1E6A7D0-1CD6-4019-AD70-9037E4E58A93}"/>
              </a:ext>
            </a:extLst>
          </p:cNvPr>
          <p:cNvSpPr txBox="1"/>
          <p:nvPr/>
        </p:nvSpPr>
        <p:spPr>
          <a:xfrm>
            <a:off x="5781008" y="6208687"/>
            <a:ext cx="2334292"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BY-NC</a:t>
            </a:r>
            <a:r>
              <a:rPr lang="en-US" sz="700">
                <a:solidFill>
                  <a:srgbClr val="FFFFFF"/>
                </a:solidFill>
              </a:rPr>
              <a:t>.</a:t>
            </a:r>
          </a:p>
        </p:txBody>
      </p:sp>
      <p:sp>
        <p:nvSpPr>
          <p:cNvPr id="9" name="TextBox 8">
            <a:extLst>
              <a:ext uri="{FF2B5EF4-FFF2-40B4-BE49-F238E27FC236}">
                <a16:creationId xmlns:a16="http://schemas.microsoft.com/office/drawing/2014/main" id="{F93129AB-12C6-47C8-A312-74D771F558E2}"/>
              </a:ext>
            </a:extLst>
          </p:cNvPr>
          <p:cNvSpPr txBox="1"/>
          <p:nvPr/>
        </p:nvSpPr>
        <p:spPr>
          <a:xfrm>
            <a:off x="5010150" y="348615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 add text</a:t>
            </a:r>
          </a:p>
        </p:txBody>
      </p:sp>
    </p:spTree>
    <p:extLst>
      <p:ext uri="{BB962C8B-B14F-4D97-AF65-F5344CB8AC3E}">
        <p14:creationId xmlns:p14="http://schemas.microsoft.com/office/powerpoint/2010/main" val="274084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Video: Planet Earth, as seen from space in high-definition ..."/>
          <p:cNvPicPr>
            <a:picLocks noChangeAspect="1"/>
          </p:cNvPicPr>
          <p:nvPr/>
        </p:nvPicPr>
        <p:blipFill rotWithShape="1">
          <a:blip r:embed="rId2">
            <a:alphaModFix amt="35000"/>
            <a:extLst>
              <a:ext uri="{28A0092B-C50C-407E-A947-70E740481C1C}">
                <a14:useLocalDpi xmlns:a14="http://schemas.microsoft.com/office/drawing/2010/main" val="0"/>
              </a:ext>
            </a:extLst>
          </a:blip>
          <a:srcRect b="2174"/>
          <a:stretch/>
        </p:blipFill>
        <p:spPr>
          <a:xfrm>
            <a:off x="20" y="1"/>
            <a:ext cx="12191980" cy="6857999"/>
          </a:xfrm>
          <a:prstGeom prst="rect">
            <a:avLst/>
          </a:prstGeom>
        </p:spPr>
      </p:pic>
      <p:sp>
        <p:nvSpPr>
          <p:cNvPr id="2" name="Title 1"/>
          <p:cNvSpPr>
            <a:spLocks noGrp="1"/>
          </p:cNvSpPr>
          <p:nvPr>
            <p:ph type="title"/>
          </p:nvPr>
        </p:nvSpPr>
        <p:spPr>
          <a:xfrm>
            <a:off x="608163" y="1065862"/>
            <a:ext cx="3960145" cy="4726276"/>
          </a:xfrm>
        </p:spPr>
        <p:txBody>
          <a:bodyPr>
            <a:noAutofit/>
          </a:bodyPr>
          <a:lstStyle/>
          <a:p>
            <a:pPr algn="r"/>
            <a:r>
              <a:rPr lang="en-GB" sz="4000">
                <a:solidFill>
                  <a:srgbClr val="FFFFFF"/>
                </a:solidFill>
                <a:cs typeface="Calibri Light"/>
              </a:rPr>
              <a:t>And to do that, let's take a trip... </a:t>
            </a:r>
            <a:endParaRPr lang="en-GB" sz="4000">
              <a:solidFill>
                <a:srgbClr val="FFFFFF"/>
              </a:solidFill>
            </a:endParaRPr>
          </a:p>
        </p:txBody>
      </p:sp>
      <p:sp>
        <p:nvSpPr>
          <p:cNvPr id="8" name="Content Placeholder 7">
            <a:extLst>
              <a:ext uri="{FF2B5EF4-FFF2-40B4-BE49-F238E27FC236}">
                <a16:creationId xmlns:a16="http://schemas.microsoft.com/office/drawing/2014/main" id="{58DC0651-1535-4288-B930-9A7D0DFD6B20}"/>
              </a:ext>
            </a:extLst>
          </p:cNvPr>
          <p:cNvSpPr>
            <a:spLocks noGrp="1"/>
          </p:cNvSpPr>
          <p:nvPr>
            <p:ph idx="1"/>
          </p:nvPr>
        </p:nvSpPr>
        <p:spPr>
          <a:xfrm>
            <a:off x="5155379" y="3423748"/>
            <a:ext cx="5744685" cy="1146315"/>
          </a:xfrm>
        </p:spPr>
        <p:txBody>
          <a:bodyPr vert="horz" lIns="91440" tIns="45720" rIns="91440" bIns="45720" rtlCol="0" anchor="ctr">
            <a:normAutofit/>
          </a:bodyPr>
          <a:lstStyle/>
          <a:p>
            <a:pPr marL="0" indent="0">
              <a:buNone/>
            </a:pPr>
            <a:endParaRPr lang="en-US" sz="2000">
              <a:solidFill>
                <a:srgbClr val="FFFFFF"/>
              </a:solidFill>
              <a:cs typeface="Calibri"/>
            </a:endParaRPr>
          </a:p>
          <a:p>
            <a:pPr marL="0" indent="0">
              <a:buNone/>
            </a:pPr>
            <a:endParaRPr lang="en-US" sz="2000">
              <a:solidFill>
                <a:srgbClr val="FFFFFF"/>
              </a:solidFill>
              <a:cs typeface="Calibri"/>
            </a:endParaRPr>
          </a:p>
        </p:txBody>
      </p:sp>
      <p:sp>
        <p:nvSpPr>
          <p:cNvPr id="3" name="TextBox 2">
            <a:extLst>
              <a:ext uri="{FF2B5EF4-FFF2-40B4-BE49-F238E27FC236}">
                <a16:creationId xmlns:a16="http://schemas.microsoft.com/office/drawing/2014/main" id="{1913B7E8-1CFC-4AD7-963C-17103B57D4B2}"/>
              </a:ext>
            </a:extLst>
          </p:cNvPr>
          <p:cNvSpPr txBox="1"/>
          <p:nvPr/>
        </p:nvSpPr>
        <p:spPr>
          <a:xfrm>
            <a:off x="5299496" y="2711570"/>
            <a:ext cx="615063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800">
                <a:cs typeface="Calibri"/>
              </a:rPr>
              <a:t>Into SPACE !</a:t>
            </a:r>
          </a:p>
        </p:txBody>
      </p:sp>
    </p:spTree>
    <p:extLst>
      <p:ext uri="{BB962C8B-B14F-4D97-AF65-F5344CB8AC3E}">
        <p14:creationId xmlns:p14="http://schemas.microsoft.com/office/powerpoint/2010/main" val="82742928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F49098-AAE9-41C1-B96E-F3E2D161A45A}"/>
              </a:ext>
            </a:extLst>
          </p:cNvPr>
          <p:cNvSpPr>
            <a:spLocks noGrp="1"/>
          </p:cNvSpPr>
          <p:nvPr>
            <p:ph type="title"/>
          </p:nvPr>
        </p:nvSpPr>
        <p:spPr>
          <a:xfrm>
            <a:off x="838201" y="365125"/>
            <a:ext cx="5251316" cy="1807305"/>
          </a:xfrm>
        </p:spPr>
        <p:txBody>
          <a:bodyPr>
            <a:normAutofit/>
          </a:bodyPr>
          <a:lstStyle/>
          <a:p>
            <a:r>
              <a:rPr lang="en-US">
                <a:cs typeface="Calibri Light"/>
              </a:rPr>
              <a:t>So why can't you feel it ?</a:t>
            </a:r>
            <a:endParaRPr lang="en-US"/>
          </a:p>
        </p:txBody>
      </p:sp>
      <p:sp>
        <p:nvSpPr>
          <p:cNvPr id="3" name="Content Placeholder 2">
            <a:extLst>
              <a:ext uri="{FF2B5EF4-FFF2-40B4-BE49-F238E27FC236}">
                <a16:creationId xmlns:a16="http://schemas.microsoft.com/office/drawing/2014/main" id="{3016AF28-2F40-4809-8A41-8703087ED7B2}"/>
              </a:ext>
            </a:extLst>
          </p:cNvPr>
          <p:cNvSpPr>
            <a:spLocks noGrp="1"/>
          </p:cNvSpPr>
          <p:nvPr>
            <p:ph idx="1"/>
          </p:nvPr>
        </p:nvSpPr>
        <p:spPr>
          <a:xfrm>
            <a:off x="838200" y="2088882"/>
            <a:ext cx="4619621" cy="3843666"/>
          </a:xfrm>
        </p:spPr>
        <p:txBody>
          <a:bodyPr vert="horz" lIns="91440" tIns="45720" rIns="91440" bIns="45720" rtlCol="0" anchor="t">
            <a:noAutofit/>
          </a:bodyPr>
          <a:lstStyle/>
          <a:p>
            <a:pPr marL="0" indent="0">
              <a:buNone/>
            </a:pPr>
            <a:r>
              <a:rPr lang="en-US" sz="2400">
                <a:cs typeface="Calibri"/>
              </a:rPr>
              <a:t>You are unaware you are 'superhumanly' strong, because you are not holding up this air on your own.</a:t>
            </a:r>
          </a:p>
          <a:p>
            <a:pPr marL="0" indent="0">
              <a:buNone/>
            </a:pPr>
            <a:r>
              <a:rPr lang="en-US" sz="2400">
                <a:cs typeface="Calibri"/>
              </a:rPr>
              <a:t>In fact … it really doesn’t take much effort from you at all !</a:t>
            </a:r>
          </a:p>
          <a:p>
            <a:pPr marL="0" indent="0">
              <a:buNone/>
            </a:pPr>
            <a:r>
              <a:rPr lang="en-US" sz="2400">
                <a:cs typeface="Calibri"/>
              </a:rPr>
              <a:t>The reason for this is that you are </a:t>
            </a:r>
            <a:r>
              <a:rPr lang="en-US" sz="2400" b="1">
                <a:cs typeface="Calibri"/>
              </a:rPr>
              <a:t>surrounded  </a:t>
            </a:r>
            <a:r>
              <a:rPr lang="en-US" sz="2400">
                <a:cs typeface="Calibri"/>
              </a:rPr>
              <a:t>by this air … and it is </a:t>
            </a:r>
            <a:r>
              <a:rPr lang="en-US" sz="2400" b="1">
                <a:cs typeface="Calibri"/>
              </a:rPr>
              <a:t>all </a:t>
            </a:r>
            <a:r>
              <a:rPr lang="en-US" sz="2400">
                <a:cs typeface="Calibri"/>
              </a:rPr>
              <a:t>at the </a:t>
            </a:r>
            <a:r>
              <a:rPr lang="en-US" sz="2400" b="1">
                <a:cs typeface="Calibri"/>
              </a:rPr>
              <a:t>same pressure.</a:t>
            </a:r>
          </a:p>
          <a:p>
            <a:pPr marL="0" indent="0">
              <a:buNone/>
            </a:pPr>
            <a:r>
              <a:rPr lang="en-US" sz="2400">
                <a:cs typeface="Calibri"/>
              </a:rPr>
              <a:t>This is tricky to understand …  so let's do a wee experiment !</a:t>
            </a:r>
            <a:endParaRPr lang="en-US" sz="2400"/>
          </a:p>
        </p:txBody>
      </p:sp>
      <p:pic>
        <p:nvPicPr>
          <p:cNvPr id="4" name="Picture 4" descr="Chemistry-Lab-Experiment · Free photo on Pixabay">
            <a:extLst>
              <a:ext uri="{FF2B5EF4-FFF2-40B4-BE49-F238E27FC236}">
                <a16:creationId xmlns:a16="http://schemas.microsoft.com/office/drawing/2014/main" id="{C85998C0-5C22-4BDA-AC38-CF0B66A46FFD}"/>
              </a:ext>
            </a:extLst>
          </p:cNvPr>
          <p:cNvPicPr>
            <a:picLocks noChangeAspect="1"/>
          </p:cNvPicPr>
          <p:nvPr/>
        </p:nvPicPr>
        <p:blipFill rotWithShape="1">
          <a:blip r:embed="rId3"/>
          <a:srcRect l="24270" r="1052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20616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2CDBF466-4EB7-489E-AAA1-FB4A948303B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5884" r="-1" b="-1"/>
          <a:stretch/>
        </p:blipFill>
        <p:spPr>
          <a:xfrm>
            <a:off x="1"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6876F9-1288-4DF3-8868-8CDA78704179}"/>
              </a:ext>
            </a:extLst>
          </p:cNvPr>
          <p:cNvSpPr>
            <a:spLocks noGrp="1"/>
          </p:cNvSpPr>
          <p:nvPr>
            <p:ph type="title"/>
          </p:nvPr>
        </p:nvSpPr>
        <p:spPr>
          <a:xfrm>
            <a:off x="6611459" y="5691"/>
            <a:ext cx="5303056" cy="1899912"/>
          </a:xfrm>
        </p:spPr>
        <p:txBody>
          <a:bodyPr>
            <a:normAutofit/>
          </a:bodyPr>
          <a:lstStyle/>
          <a:p>
            <a:r>
              <a:rPr lang="en-US" sz="4000">
                <a:cs typeface="Calibri Light"/>
              </a:rPr>
              <a:t>The nature of pressure (or 'force')</a:t>
            </a:r>
            <a:endParaRPr lang="en-US" sz="4000"/>
          </a:p>
        </p:txBody>
      </p:sp>
      <p:sp>
        <p:nvSpPr>
          <p:cNvPr id="6" name="Content Placeholder 5">
            <a:extLst>
              <a:ext uri="{FF2B5EF4-FFF2-40B4-BE49-F238E27FC236}">
                <a16:creationId xmlns:a16="http://schemas.microsoft.com/office/drawing/2014/main" id="{7A5EEADF-9FD7-470E-BD61-1A8A1B0CA42E}"/>
              </a:ext>
            </a:extLst>
          </p:cNvPr>
          <p:cNvSpPr>
            <a:spLocks noGrp="1"/>
          </p:cNvSpPr>
          <p:nvPr>
            <p:ph idx="1"/>
          </p:nvPr>
        </p:nvSpPr>
        <p:spPr>
          <a:xfrm>
            <a:off x="6611460" y="1715333"/>
            <a:ext cx="5576225" cy="4547894"/>
          </a:xfrm>
        </p:spPr>
        <p:txBody>
          <a:bodyPr vert="horz" lIns="91440" tIns="45720" rIns="91440" bIns="45720" rtlCol="0" anchor="t">
            <a:noAutofit/>
          </a:bodyPr>
          <a:lstStyle/>
          <a:p>
            <a:pPr marL="0" indent="0">
              <a:buNone/>
            </a:pPr>
            <a:r>
              <a:rPr lang="en-US" sz="2400">
                <a:cs typeface="Calibri"/>
              </a:rPr>
              <a:t>The air around you is being 'squeezed' down towards the ground because of the pull of  gravity, and also because of what the jet stream above us is doing, </a:t>
            </a:r>
          </a:p>
          <a:p>
            <a:pPr marL="0" indent="0">
              <a:buNone/>
            </a:pPr>
            <a:r>
              <a:rPr lang="en-US" sz="2400">
                <a:cs typeface="Calibri"/>
              </a:rPr>
              <a:t>Planet earth, though, isn’t going anywhere … it certainly isn't going to be 'blown away' by the pressure of its own atmosphere.  </a:t>
            </a:r>
          </a:p>
          <a:p>
            <a:pPr marL="0" indent="0">
              <a:buNone/>
            </a:pPr>
            <a:r>
              <a:rPr lang="en-US" sz="2400">
                <a:cs typeface="Calibri"/>
              </a:rPr>
              <a:t>So … something called the</a:t>
            </a:r>
            <a:r>
              <a:rPr lang="en-US" sz="2400" b="1">
                <a:cs typeface="Calibri"/>
              </a:rPr>
              <a:t> third law of motion </a:t>
            </a:r>
            <a:r>
              <a:rPr lang="en-US" sz="2400">
                <a:cs typeface="Calibri"/>
              </a:rPr>
              <a:t>comes into play.</a:t>
            </a:r>
          </a:p>
          <a:p>
            <a:pPr marL="0" indent="0">
              <a:buNone/>
            </a:pPr>
            <a:r>
              <a:rPr lang="en-US" sz="2400">
                <a:cs typeface="Calibri"/>
              </a:rPr>
              <a:t>This states that … 'every </a:t>
            </a:r>
            <a:r>
              <a:rPr lang="en-US" sz="2400" b="1">
                <a:cs typeface="Calibri"/>
              </a:rPr>
              <a:t>action has</a:t>
            </a:r>
            <a:r>
              <a:rPr lang="en-US" sz="2400">
                <a:cs typeface="Calibri"/>
              </a:rPr>
              <a:t> an </a:t>
            </a:r>
            <a:r>
              <a:rPr lang="en-US" sz="2400" b="1">
                <a:cs typeface="Calibri"/>
              </a:rPr>
              <a:t>equal </a:t>
            </a:r>
            <a:r>
              <a:rPr lang="en-US" sz="2400">
                <a:cs typeface="Calibri"/>
              </a:rPr>
              <a:t>and </a:t>
            </a:r>
            <a:r>
              <a:rPr lang="en-US" sz="2400" b="1">
                <a:cs typeface="Calibri"/>
              </a:rPr>
              <a:t>opposite </a:t>
            </a:r>
            <a:r>
              <a:rPr lang="en-US" sz="2400">
                <a:cs typeface="Calibri"/>
              </a:rPr>
              <a:t>reaction.'  (Isaac Newton)</a:t>
            </a: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a:p>
            <a:pPr marL="0" indent="0">
              <a:buNone/>
            </a:pPr>
            <a:endParaRPr lang="en-US" sz="1700">
              <a:cs typeface="Calibri"/>
            </a:endParaRPr>
          </a:p>
        </p:txBody>
      </p:sp>
      <p:sp>
        <p:nvSpPr>
          <p:cNvPr id="8" name="TextBox 7">
            <a:extLst>
              <a:ext uri="{FF2B5EF4-FFF2-40B4-BE49-F238E27FC236}">
                <a16:creationId xmlns:a16="http://schemas.microsoft.com/office/drawing/2014/main" id="{E54840EC-0492-48DA-92AD-54A762885348}"/>
              </a:ext>
            </a:extLst>
          </p:cNvPr>
          <p:cNvSpPr txBox="1"/>
          <p:nvPr/>
        </p:nvSpPr>
        <p:spPr>
          <a:xfrm>
            <a:off x="7348175"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19407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Man Wearing White T-shirt Performing Skateboard Tricks on ...">
            <a:extLst>
              <a:ext uri="{FF2B5EF4-FFF2-40B4-BE49-F238E27FC236}">
                <a16:creationId xmlns:a16="http://schemas.microsoft.com/office/drawing/2014/main" id="{0240640F-4B65-41F6-8AC2-24B3AA861D5D}"/>
              </a:ext>
            </a:extLst>
          </p:cNvPr>
          <p:cNvPicPr>
            <a:picLocks noGrp="1" noChangeAspect="1"/>
          </p:cNvPicPr>
          <p:nvPr>
            <p:ph idx="1"/>
          </p:nvPr>
        </p:nvPicPr>
        <p:blipFill rotWithShape="1">
          <a:blip r:embed="rId3"/>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D07CAA-873E-4C14-BAF2-D85A53ABFCE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Proof of concept – putting science to the test !</a:t>
            </a:r>
          </a:p>
        </p:txBody>
      </p:sp>
      <p:cxnSp>
        <p:nvCxnSpPr>
          <p:cNvPr id="6"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47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917724" y="1920816"/>
            <a:ext cx="5661800" cy="3766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bg1"/>
                </a:solidFill>
              </a:rPr>
              <a:t>The</a:t>
            </a:r>
            <a:r>
              <a:rPr lang="en-US" sz="3200">
                <a:solidFill>
                  <a:schemeClr val="bg1"/>
                </a:solidFill>
                <a:ea typeface="+mn-lt"/>
                <a:cs typeface="+mn-lt"/>
              </a:rPr>
              <a:t> force of the air pressure being exerted on the planet, is causing an opposite and equal reaction.</a:t>
            </a:r>
          </a:p>
          <a:p>
            <a:pPr>
              <a:lnSpc>
                <a:spcPct val="90000"/>
              </a:lnSpc>
              <a:spcBef>
                <a:spcPts val="1000"/>
              </a:spcBef>
            </a:pPr>
            <a:r>
              <a:rPr lang="en-US" sz="3200">
                <a:solidFill>
                  <a:schemeClr val="bg1"/>
                </a:solidFill>
                <a:ea typeface="+mn-lt"/>
                <a:cs typeface="+mn-lt"/>
              </a:rPr>
              <a:t>In other words. the Earth just pushes that air right back (because, as we said, the Earth isn't going anywhere.)</a:t>
            </a:r>
          </a:p>
        </p:txBody>
      </p:sp>
    </p:spTree>
    <p:extLst>
      <p:ext uri="{BB962C8B-B14F-4D97-AF65-F5344CB8AC3E}">
        <p14:creationId xmlns:p14="http://schemas.microsoft.com/office/powerpoint/2010/main" val="222907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And we also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860214" y="1719533"/>
            <a:ext cx="5992480" cy="46525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bg1"/>
                </a:solidFill>
              </a:rPr>
              <a:t>So</a:t>
            </a:r>
            <a:r>
              <a:rPr lang="en-US" sz="3200">
                <a:solidFill>
                  <a:schemeClr val="bg1"/>
                </a:solidFill>
                <a:ea typeface="+mn-lt"/>
                <a:cs typeface="+mn-lt"/>
              </a:rPr>
              <a:t> … the pressure pushing down is balanced by the earth pushing it back up … we have a state of equilibrium !  There is as much pressure pushing up as there is pushing down.</a:t>
            </a:r>
            <a:endParaRPr lang="en-US" sz="3200">
              <a:solidFill>
                <a:schemeClr val="bg1"/>
              </a:solidFill>
              <a:cs typeface="Calibri"/>
            </a:endParaRPr>
          </a:p>
          <a:p>
            <a:pPr>
              <a:lnSpc>
                <a:spcPct val="90000"/>
              </a:lnSpc>
              <a:spcBef>
                <a:spcPts val="1000"/>
              </a:spcBef>
            </a:pPr>
            <a:r>
              <a:rPr lang="en-US" sz="3200">
                <a:solidFill>
                  <a:schemeClr val="bg1"/>
                </a:solidFill>
                <a:ea typeface="+mn-lt"/>
                <a:cs typeface="+mn-lt"/>
              </a:rPr>
              <a:t>This is why you don't feel the weight of 69 chihuahuas in your hand, and why the water was held in place in the upturned cup.</a:t>
            </a:r>
          </a:p>
        </p:txBody>
      </p:sp>
    </p:spTree>
    <p:extLst>
      <p:ext uri="{BB962C8B-B14F-4D97-AF65-F5344CB8AC3E}">
        <p14:creationId xmlns:p14="http://schemas.microsoft.com/office/powerpoint/2010/main" val="166504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eometric white clouds on a blue sky">
            <a:extLst>
              <a:ext uri="{FF2B5EF4-FFF2-40B4-BE49-F238E27FC236}">
                <a16:creationId xmlns:a16="http://schemas.microsoft.com/office/drawing/2014/main" id="{674BDF1B-4259-4EB5-B56F-495649F9C4C8}"/>
              </a:ext>
            </a:extLst>
          </p:cNvPr>
          <p:cNvPicPr>
            <a:picLocks noChangeAspect="1"/>
          </p:cNvPicPr>
          <p:nvPr/>
        </p:nvPicPr>
        <p:blipFill rotWithShape="1">
          <a:blip r:embed="rId2"/>
          <a:srcRect b="5436"/>
          <a:stretch/>
        </p:blipFill>
        <p:spPr>
          <a:xfrm>
            <a:off x="1" y="10"/>
            <a:ext cx="966964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873947-E2E1-46C2-8635-5ECBAF4A565E}"/>
              </a:ext>
            </a:extLst>
          </p:cNvPr>
          <p:cNvSpPr>
            <a:spLocks noGrp="1"/>
          </p:cNvSpPr>
          <p:nvPr>
            <p:ph type="title"/>
          </p:nvPr>
        </p:nvSpPr>
        <p:spPr>
          <a:xfrm>
            <a:off x="7531610" y="365125"/>
            <a:ext cx="3822189" cy="1899912"/>
          </a:xfrm>
        </p:spPr>
        <p:txBody>
          <a:bodyPr vert="horz" lIns="91440" tIns="45720" rIns="91440" bIns="45720" rtlCol="0" anchor="ctr">
            <a:normAutofit fontScale="90000"/>
          </a:bodyPr>
          <a:lstStyle/>
          <a:p>
            <a:r>
              <a:rPr lang="en-US" sz="4000"/>
              <a:t>But what has this got to do with our weather ?</a:t>
            </a:r>
          </a:p>
        </p:txBody>
      </p:sp>
      <p:sp>
        <p:nvSpPr>
          <p:cNvPr id="5" name="Title 1">
            <a:extLst>
              <a:ext uri="{FF2B5EF4-FFF2-40B4-BE49-F238E27FC236}">
                <a16:creationId xmlns:a16="http://schemas.microsoft.com/office/drawing/2014/main" id="{F234A3B7-C990-49C7-9397-988E09594D1D}"/>
              </a:ext>
            </a:extLst>
          </p:cNvPr>
          <p:cNvSpPr txBox="1">
            <a:spLocks/>
          </p:cNvSpPr>
          <p:nvPr/>
        </p:nvSpPr>
        <p:spPr>
          <a:xfrm>
            <a:off x="7531610" y="4763332"/>
            <a:ext cx="4282264" cy="234815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a:latin typeface="Calibri Light"/>
                <a:ea typeface="+mn-ea"/>
                <a:cs typeface="Calibri Light"/>
              </a:rPr>
              <a:t>... and what was that about 'high and low' pressure ?</a:t>
            </a:r>
          </a:p>
        </p:txBody>
      </p:sp>
    </p:spTree>
    <p:extLst>
      <p:ext uri="{BB962C8B-B14F-4D97-AF65-F5344CB8AC3E}">
        <p14:creationId xmlns:p14="http://schemas.microsoft.com/office/powerpoint/2010/main" val="27553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F4FE0-1189-4248-9FB6-522C5BC71383}"/>
              </a:ext>
            </a:extLst>
          </p:cNvPr>
          <p:cNvSpPr>
            <a:spLocks noGrp="1"/>
          </p:cNvSpPr>
          <p:nvPr>
            <p:ph type="title"/>
          </p:nvPr>
        </p:nvSpPr>
        <p:spPr>
          <a:xfrm>
            <a:off x="7464614" y="3293581"/>
            <a:ext cx="4087306" cy="2788473"/>
          </a:xfrm>
        </p:spPr>
        <p:txBody>
          <a:bodyPr vert="horz" lIns="91440" tIns="45720" rIns="91440" bIns="45720" rtlCol="0" anchor="b">
            <a:normAutofit fontScale="90000"/>
          </a:bodyPr>
          <a:lstStyle/>
          <a:p>
            <a:r>
              <a:rPr lang="en-US" sz="4600"/>
              <a:t>Understanding High and Low Air pressure and the weather</a:t>
            </a:r>
            <a:br>
              <a:rPr lang="en-US" sz="4600"/>
            </a:br>
            <a:br>
              <a:rPr lang="en-US" sz="4600"/>
            </a:br>
            <a:br>
              <a:rPr lang="en-US" sz="4600"/>
            </a:br>
            <a:r>
              <a:rPr lang="en-US" sz="3200">
                <a:cs typeface="Calibri Light"/>
              </a:rPr>
              <a:t>Click </a:t>
            </a:r>
            <a:r>
              <a:rPr lang="en-US" sz="3200">
                <a:cs typeface="Calibri Light"/>
                <a:hlinkClick r:id="rId2"/>
              </a:rPr>
              <a:t>here</a:t>
            </a:r>
            <a:r>
              <a:rPr lang="en-US" sz="3200">
                <a:cs typeface="Calibri Light"/>
              </a:rPr>
              <a:t> to watch this short but thorough explanation.</a:t>
            </a:r>
          </a:p>
        </p:txBody>
      </p:sp>
      <p:sp>
        <p:nvSpPr>
          <p:cNvPr id="7"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5" descr="Graphical user interface, website&#10;&#10;Description automatically generated">
            <a:extLst>
              <a:ext uri="{FF2B5EF4-FFF2-40B4-BE49-F238E27FC236}">
                <a16:creationId xmlns:a16="http://schemas.microsoft.com/office/drawing/2014/main" id="{BEF15BE5-4F97-4725-B2C9-25762F328932}"/>
              </a:ext>
            </a:extLst>
          </p:cNvPr>
          <p:cNvPicPr>
            <a:picLocks noChangeAspect="1"/>
          </p:cNvPicPr>
          <p:nvPr/>
        </p:nvPicPr>
        <p:blipFill rotWithShape="1">
          <a:blip r:embed="rId3"/>
          <a:srcRect l="25777" r="14780"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3814674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3" descr="A picture containing text, indoor&#10;&#10;Description automatically generated">
            <a:extLst>
              <a:ext uri="{FF2B5EF4-FFF2-40B4-BE49-F238E27FC236}">
                <a16:creationId xmlns:a16="http://schemas.microsoft.com/office/drawing/2014/main" id="{75DB3EAC-9858-4F50-ACC0-FA4D85C8DB63}"/>
              </a:ext>
            </a:extLst>
          </p:cNvPr>
          <p:cNvPicPr>
            <a:picLocks noChangeAspect="1"/>
          </p:cNvPicPr>
          <p:nvPr/>
        </p:nvPicPr>
        <p:blipFill rotWithShape="1">
          <a:blip r:embed="rId3">
            <a:alphaModFix amt="50000"/>
            <a:extLst>
              <a:ext uri="{837473B0-CC2E-450A-ABE3-18F120FF3D39}">
                <a1611:picAttrSrcUrl xmlns:a1611="http://schemas.microsoft.com/office/drawing/2016/11/main" r:id="rId4"/>
              </a:ext>
            </a:extLst>
          </a:blip>
          <a:srcRect t="11897" b="11831"/>
          <a:stretch/>
        </p:blipFill>
        <p:spPr>
          <a:xfrm>
            <a:off x="20" y="1"/>
            <a:ext cx="12191980" cy="6857999"/>
          </a:xfrm>
          <a:prstGeom prst="rect">
            <a:avLst/>
          </a:prstGeom>
        </p:spPr>
      </p:pic>
      <p:sp>
        <p:nvSpPr>
          <p:cNvPr id="2" name="Title 1">
            <a:extLst>
              <a:ext uri="{FF2B5EF4-FFF2-40B4-BE49-F238E27FC236}">
                <a16:creationId xmlns:a16="http://schemas.microsoft.com/office/drawing/2014/main" id="{0EE5F07B-441D-452E-B587-F1517547D2C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Let's look at some of these ideas with an experiments !</a:t>
            </a:r>
          </a:p>
        </p:txBody>
      </p:sp>
      <p:sp>
        <p:nvSpPr>
          <p:cNvPr id="14" name="TextBox 13">
            <a:extLst>
              <a:ext uri="{FF2B5EF4-FFF2-40B4-BE49-F238E27FC236}">
                <a16:creationId xmlns:a16="http://schemas.microsoft.com/office/drawing/2014/main" id="{06E04B38-F3FE-4D02-9A30-7912AB0B47F8}"/>
              </a:ext>
            </a:extLst>
          </p:cNvPr>
          <p:cNvSpPr txBox="1"/>
          <p:nvPr/>
        </p:nvSpPr>
        <p:spPr>
          <a:xfrm>
            <a:off x="9718246" y="6657945"/>
            <a:ext cx="247375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BY-NC-ND</a:t>
            </a:r>
            <a:r>
              <a:rPr lang="en-US" sz="700">
                <a:solidFill>
                  <a:srgbClr val="FFFFFF"/>
                </a:solidFill>
              </a:rPr>
              <a:t>.</a:t>
            </a:r>
          </a:p>
        </p:txBody>
      </p:sp>
    </p:spTree>
    <p:extLst>
      <p:ext uri="{BB962C8B-B14F-4D97-AF65-F5344CB8AC3E}">
        <p14:creationId xmlns:p14="http://schemas.microsoft.com/office/powerpoint/2010/main" val="2243496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ttps://www.metcheck.com/weather/discussion.asp?DiscussionID=922&amp;DiscussionTitle=Tighten+Those+Isobars%21&#10;">
            <a:extLst>
              <a:ext uri="{FF2B5EF4-FFF2-40B4-BE49-F238E27FC236}">
                <a16:creationId xmlns:a16="http://schemas.microsoft.com/office/drawing/2014/main" id="{800A3E1E-7CDA-4DDA-81D2-2E29546FE515}"/>
              </a:ext>
            </a:extLst>
          </p:cNvPr>
          <p:cNvPicPr>
            <a:picLocks noChangeAspect="1"/>
          </p:cNvPicPr>
          <p:nvPr/>
        </p:nvPicPr>
        <p:blipFill rotWithShape="1">
          <a:blip r:embed="rId2"/>
          <a:srcRect l="15753" r="2" b="2"/>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667F8-6E94-4F07-8860-09AD895ED7CD}"/>
              </a:ext>
            </a:extLst>
          </p:cNvPr>
          <p:cNvSpPr>
            <a:spLocks noGrp="1"/>
          </p:cNvSpPr>
          <p:nvPr>
            <p:ph type="title"/>
          </p:nvPr>
        </p:nvSpPr>
        <p:spPr>
          <a:xfrm>
            <a:off x="6855874" y="91955"/>
            <a:ext cx="4900490" cy="1899912"/>
          </a:xfrm>
        </p:spPr>
        <p:txBody>
          <a:bodyPr>
            <a:normAutofit/>
          </a:bodyPr>
          <a:lstStyle/>
          <a:p>
            <a:r>
              <a:rPr lang="en-US" sz="4000">
                <a:cs typeface="Calibri Light"/>
              </a:rPr>
              <a:t>Defining 'high' and 'low' pressure.</a:t>
            </a:r>
            <a:endParaRPr lang="en-US" sz="4000"/>
          </a:p>
        </p:txBody>
      </p:sp>
      <p:sp>
        <p:nvSpPr>
          <p:cNvPr id="3" name="Content Placeholder 2">
            <a:extLst>
              <a:ext uri="{FF2B5EF4-FFF2-40B4-BE49-F238E27FC236}">
                <a16:creationId xmlns:a16="http://schemas.microsoft.com/office/drawing/2014/main" id="{3023892B-5852-4C5B-A646-8949CF2594DD}"/>
              </a:ext>
            </a:extLst>
          </p:cNvPr>
          <p:cNvSpPr>
            <a:spLocks noGrp="1"/>
          </p:cNvSpPr>
          <p:nvPr>
            <p:ph idx="1"/>
          </p:nvPr>
        </p:nvSpPr>
        <p:spPr>
          <a:xfrm>
            <a:off x="6913384" y="1945371"/>
            <a:ext cx="5029886" cy="4533515"/>
          </a:xfrm>
        </p:spPr>
        <p:txBody>
          <a:bodyPr vert="horz" lIns="91440" tIns="45720" rIns="91440" bIns="45720" rtlCol="0" anchor="t">
            <a:noAutofit/>
          </a:bodyPr>
          <a:lstStyle/>
          <a:p>
            <a:pPr marL="0" indent="0">
              <a:buNone/>
            </a:pPr>
            <a:r>
              <a:rPr lang="en-US" sz="3200">
                <a:cs typeface="Calibri" panose="020F0502020204030204"/>
              </a:rPr>
              <a:t>Air Pressure is 'relative'.</a:t>
            </a:r>
          </a:p>
          <a:p>
            <a:pPr marL="0" indent="0">
              <a:buNone/>
            </a:pPr>
            <a:r>
              <a:rPr lang="en-US" sz="3200">
                <a:cs typeface="Calibri" panose="020F0502020204030204"/>
              </a:rPr>
              <a:t>In other words, a low pressure system is an area where the air is at a lower pressure than the air surrounding it.</a:t>
            </a:r>
          </a:p>
          <a:p>
            <a:pPr marL="0" indent="0">
              <a:buNone/>
            </a:pPr>
            <a:r>
              <a:rPr lang="en-US" sz="3200">
                <a:cs typeface="Calibri" panose="020F0502020204030204"/>
              </a:rPr>
              <a:t>Similarly, a high pressure system is an area where the air is at a  higher pressure than the air around it.</a:t>
            </a:r>
          </a:p>
          <a:p>
            <a:pPr marL="0" indent="0">
              <a:buNone/>
            </a:pPr>
            <a:endParaRPr lang="en-US" sz="2000">
              <a:cs typeface="Calibri" panose="020F0502020204030204"/>
            </a:endParaRPr>
          </a:p>
          <a:p>
            <a:pPr marL="0" indent="0">
              <a:buNone/>
            </a:pPr>
            <a:endParaRPr lang="en-US" sz="2000">
              <a:cs typeface="Calibri" panose="020F0502020204030204"/>
            </a:endParaRPr>
          </a:p>
        </p:txBody>
      </p:sp>
    </p:spTree>
    <p:extLst>
      <p:ext uri="{BB962C8B-B14F-4D97-AF65-F5344CB8AC3E}">
        <p14:creationId xmlns:p14="http://schemas.microsoft.com/office/powerpoint/2010/main" val="29072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ttps://www.metcheck.com/weather/discussion.asp?DiscussionID=922&amp;DiscussionTitle=Tighten+Those+Isobars%21&#10;">
            <a:extLst>
              <a:ext uri="{FF2B5EF4-FFF2-40B4-BE49-F238E27FC236}">
                <a16:creationId xmlns:a16="http://schemas.microsoft.com/office/drawing/2014/main" id="{800A3E1E-7CDA-4DDA-81D2-2E29546FE515}"/>
              </a:ext>
            </a:extLst>
          </p:cNvPr>
          <p:cNvPicPr>
            <a:picLocks noChangeAspect="1"/>
          </p:cNvPicPr>
          <p:nvPr/>
        </p:nvPicPr>
        <p:blipFill rotWithShape="1">
          <a:blip r:embed="rId2"/>
          <a:srcRect l="15753" r="2" b="2"/>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667F8-6E94-4F07-8860-09AD895ED7CD}"/>
              </a:ext>
            </a:extLst>
          </p:cNvPr>
          <p:cNvSpPr>
            <a:spLocks noGrp="1"/>
          </p:cNvSpPr>
          <p:nvPr>
            <p:ph type="title"/>
          </p:nvPr>
        </p:nvSpPr>
        <p:spPr>
          <a:xfrm>
            <a:off x="507521" y="5691"/>
            <a:ext cx="4325396" cy="1899912"/>
          </a:xfrm>
        </p:spPr>
        <p:txBody>
          <a:bodyPr>
            <a:normAutofit/>
          </a:bodyPr>
          <a:lstStyle/>
          <a:p>
            <a:r>
              <a:rPr lang="en-US" sz="4000">
                <a:cs typeface="Calibri Light"/>
              </a:rPr>
              <a:t>Defining 'high' and 'low' pressure.</a:t>
            </a:r>
            <a:endParaRPr lang="en-US" sz="4000"/>
          </a:p>
        </p:txBody>
      </p:sp>
      <p:sp>
        <p:nvSpPr>
          <p:cNvPr id="3" name="Content Placeholder 2">
            <a:extLst>
              <a:ext uri="{FF2B5EF4-FFF2-40B4-BE49-F238E27FC236}">
                <a16:creationId xmlns:a16="http://schemas.microsoft.com/office/drawing/2014/main" id="{3023892B-5852-4C5B-A646-8949CF2594DD}"/>
              </a:ext>
            </a:extLst>
          </p:cNvPr>
          <p:cNvSpPr>
            <a:spLocks noGrp="1"/>
          </p:cNvSpPr>
          <p:nvPr>
            <p:ph idx="1"/>
          </p:nvPr>
        </p:nvSpPr>
        <p:spPr>
          <a:xfrm>
            <a:off x="507520" y="1801597"/>
            <a:ext cx="5820641" cy="4461629"/>
          </a:xfrm>
        </p:spPr>
        <p:txBody>
          <a:bodyPr vert="horz" lIns="91440" tIns="45720" rIns="91440" bIns="45720" rtlCol="0" anchor="t">
            <a:noAutofit/>
          </a:bodyPr>
          <a:lstStyle/>
          <a:p>
            <a:pPr marL="0" indent="0">
              <a:buNone/>
            </a:pPr>
            <a:r>
              <a:rPr lang="en-US" sz="3200">
                <a:cs typeface="Calibri" panose="020F0502020204030204"/>
              </a:rPr>
              <a:t>Pressure is measured in millibars.</a:t>
            </a:r>
          </a:p>
          <a:p>
            <a:pPr marL="0" indent="0">
              <a:buNone/>
            </a:pPr>
            <a:r>
              <a:rPr lang="en-US" sz="3200">
                <a:cs typeface="Calibri" panose="020F0502020204030204"/>
              </a:rPr>
              <a:t>On weather maps, isobars map out  those regions which are all at the same air pressure at ground level, a bit like contour lines on a map.</a:t>
            </a:r>
          </a:p>
          <a:p>
            <a:pPr marL="0" indent="0">
              <a:buNone/>
            </a:pPr>
            <a:r>
              <a:rPr lang="en-US" sz="3200">
                <a:cs typeface="Calibri" panose="020F0502020204030204"/>
              </a:rPr>
              <a:t>So … both high and low pressure systems are easily identifiable … they appear at the '</a:t>
            </a:r>
            <a:r>
              <a:rPr lang="en-US" sz="3200" err="1">
                <a:cs typeface="Calibri" panose="020F0502020204030204"/>
              </a:rPr>
              <a:t>centre</a:t>
            </a:r>
            <a:r>
              <a:rPr lang="en-US" sz="3200">
                <a:cs typeface="Calibri" panose="020F0502020204030204"/>
              </a:rPr>
              <a:t>' of a gathering of isobars.</a:t>
            </a:r>
          </a:p>
          <a:p>
            <a:pPr marL="0" indent="0">
              <a:buNone/>
            </a:pPr>
            <a:endParaRPr lang="en-US" sz="2000">
              <a:cs typeface="Calibri" panose="020F0502020204030204"/>
            </a:endParaRPr>
          </a:p>
          <a:p>
            <a:pPr marL="0" indent="0">
              <a:buNone/>
            </a:pPr>
            <a:endParaRPr lang="en-US" sz="2000">
              <a:cs typeface="Calibri" panose="020F0502020204030204"/>
            </a:endParaRPr>
          </a:p>
        </p:txBody>
      </p:sp>
    </p:spTree>
    <p:extLst>
      <p:ext uri="{BB962C8B-B14F-4D97-AF65-F5344CB8AC3E}">
        <p14:creationId xmlns:p14="http://schemas.microsoft.com/office/powerpoint/2010/main" val="3648845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Video: Planet Earth, as seen from space in high-definition ..."/>
          <p:cNvPicPr>
            <a:picLocks noChangeAspect="1"/>
          </p:cNvPicPr>
          <p:nvPr/>
        </p:nvPicPr>
        <p:blipFill rotWithShape="1">
          <a:blip r:embed="rId2">
            <a:alphaModFix amt="35000"/>
            <a:extLst>
              <a:ext uri="{28A0092B-C50C-407E-A947-70E740481C1C}">
                <a14:useLocalDpi xmlns:a14="http://schemas.microsoft.com/office/drawing/2010/main" val="0"/>
              </a:ext>
            </a:extLst>
          </a:blip>
          <a:srcRect b="2174"/>
          <a:stretch/>
        </p:blipFill>
        <p:spPr>
          <a:xfrm>
            <a:off x="20" y="1"/>
            <a:ext cx="12191980" cy="6857999"/>
          </a:xfrm>
          <a:prstGeom prst="rect">
            <a:avLst/>
          </a:prstGeom>
        </p:spPr>
      </p:pic>
      <p:sp>
        <p:nvSpPr>
          <p:cNvPr id="8" name="Content Placeholder 7">
            <a:extLst>
              <a:ext uri="{FF2B5EF4-FFF2-40B4-BE49-F238E27FC236}">
                <a16:creationId xmlns:a16="http://schemas.microsoft.com/office/drawing/2014/main" id="{58DC0651-1535-4288-B930-9A7D0DFD6B20}"/>
              </a:ext>
            </a:extLst>
          </p:cNvPr>
          <p:cNvSpPr>
            <a:spLocks noGrp="1"/>
          </p:cNvSpPr>
          <p:nvPr>
            <p:ph idx="1"/>
          </p:nvPr>
        </p:nvSpPr>
        <p:spPr>
          <a:xfrm>
            <a:off x="5155379" y="3423748"/>
            <a:ext cx="5744685" cy="1146315"/>
          </a:xfrm>
        </p:spPr>
        <p:txBody>
          <a:bodyPr vert="horz" lIns="91440" tIns="45720" rIns="91440" bIns="45720" rtlCol="0" anchor="ctr">
            <a:normAutofit/>
          </a:bodyPr>
          <a:lstStyle/>
          <a:p>
            <a:pPr marL="0" indent="0">
              <a:buNone/>
            </a:pPr>
            <a:endParaRPr lang="en-US" sz="2000">
              <a:solidFill>
                <a:srgbClr val="FFFFFF"/>
              </a:solidFill>
              <a:cs typeface="Calibri"/>
            </a:endParaRPr>
          </a:p>
          <a:p>
            <a:pPr marL="0" indent="0">
              <a:buNone/>
            </a:pPr>
            <a:endParaRPr lang="en-US" sz="2000">
              <a:solidFill>
                <a:srgbClr val="FFFFFF"/>
              </a:solidFill>
              <a:cs typeface="Calibri"/>
            </a:endParaRPr>
          </a:p>
        </p:txBody>
      </p:sp>
      <p:sp>
        <p:nvSpPr>
          <p:cNvPr id="3" name="TextBox 2">
            <a:extLst>
              <a:ext uri="{FF2B5EF4-FFF2-40B4-BE49-F238E27FC236}">
                <a16:creationId xmlns:a16="http://schemas.microsoft.com/office/drawing/2014/main" id="{1913B7E8-1CFC-4AD7-963C-17103B57D4B2}"/>
              </a:ext>
            </a:extLst>
          </p:cNvPr>
          <p:cNvSpPr txBox="1"/>
          <p:nvPr/>
        </p:nvSpPr>
        <p:spPr>
          <a:xfrm>
            <a:off x="943158" y="1992702"/>
            <a:ext cx="10449461"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a:ea typeface="+mn-lt"/>
                <a:cs typeface="+mn-lt"/>
              </a:rPr>
              <a:t>Because it's only from space that we can really make sense some of these things.</a:t>
            </a:r>
            <a:endParaRPr lang="en-US" sz="6000">
              <a:cs typeface="Calibri" panose="020F0502020204030204"/>
            </a:endParaRPr>
          </a:p>
        </p:txBody>
      </p:sp>
    </p:spTree>
    <p:extLst>
      <p:ext uri="{BB962C8B-B14F-4D97-AF65-F5344CB8AC3E}">
        <p14:creationId xmlns:p14="http://schemas.microsoft.com/office/powerpoint/2010/main" val="3620337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https://www.metcheck.com/weather/discussion.asp?DiscussionID=922&amp;DiscussionTitle=Tighten+Those+Isobars%21&#10;">
            <a:extLst>
              <a:ext uri="{FF2B5EF4-FFF2-40B4-BE49-F238E27FC236}">
                <a16:creationId xmlns:a16="http://schemas.microsoft.com/office/drawing/2014/main" id="{800A3E1E-7CDA-4DDA-81D2-2E29546FE515}"/>
              </a:ext>
            </a:extLst>
          </p:cNvPr>
          <p:cNvPicPr>
            <a:picLocks noChangeAspect="1"/>
          </p:cNvPicPr>
          <p:nvPr/>
        </p:nvPicPr>
        <p:blipFill rotWithShape="1">
          <a:blip r:embed="rId2"/>
          <a:srcRect l="15753" r="2" b="2"/>
          <a:stretch/>
        </p:blipFill>
        <p:spPr>
          <a:xfrm>
            <a:off x="2522356" y="10"/>
            <a:ext cx="9669642" cy="6857990"/>
          </a:xfrm>
          <a:prstGeom prst="rect">
            <a:avLst/>
          </a:prstGeom>
        </p:spPr>
      </p:pic>
      <p:sp>
        <p:nvSpPr>
          <p:cNvPr id="29" name="Rectangle 2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C667F8-6E94-4F07-8860-09AD895ED7CD}"/>
              </a:ext>
            </a:extLst>
          </p:cNvPr>
          <p:cNvSpPr>
            <a:spLocks noGrp="1"/>
          </p:cNvSpPr>
          <p:nvPr>
            <p:ph type="title"/>
          </p:nvPr>
        </p:nvSpPr>
        <p:spPr>
          <a:xfrm>
            <a:off x="622540" y="2737389"/>
            <a:ext cx="4325396" cy="1899912"/>
          </a:xfrm>
        </p:spPr>
        <p:txBody>
          <a:bodyPr>
            <a:normAutofit fontScale="90000"/>
          </a:bodyPr>
          <a:lstStyle/>
          <a:p>
            <a:r>
              <a:rPr lang="en-US" sz="4000">
                <a:cs typeface="Calibri Light"/>
              </a:rPr>
              <a:t>Wind is just air moving from high pressure areas to low pressure areas.</a:t>
            </a:r>
            <a:br>
              <a:rPr lang="en-US" sz="4000">
                <a:cs typeface="Calibri Light"/>
              </a:rPr>
            </a:br>
            <a:br>
              <a:rPr lang="en-US" sz="4000">
                <a:cs typeface="Calibri Light"/>
              </a:rPr>
            </a:br>
            <a:endParaRPr lang="en-US" sz="2200">
              <a:cs typeface="Calibri Light" panose="020F0302020204030204"/>
            </a:endParaRPr>
          </a:p>
        </p:txBody>
      </p:sp>
    </p:spTree>
    <p:extLst>
      <p:ext uri="{BB962C8B-B14F-4D97-AF65-F5344CB8AC3E}">
        <p14:creationId xmlns:p14="http://schemas.microsoft.com/office/powerpoint/2010/main" val="2485900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FD7FF-C7DE-4BDC-ABF4-FF60DB712C10}"/>
              </a:ext>
            </a:extLst>
          </p:cNvPr>
          <p:cNvSpPr>
            <a:spLocks noGrp="1"/>
          </p:cNvSpPr>
          <p:nvPr>
            <p:ph type="title"/>
          </p:nvPr>
        </p:nvSpPr>
        <p:spPr>
          <a:xfrm>
            <a:off x="7392727" y="317468"/>
            <a:ext cx="4087306" cy="1393869"/>
          </a:xfrm>
        </p:spPr>
        <p:txBody>
          <a:bodyPr vert="horz" lIns="91440" tIns="45720" rIns="91440" bIns="45720" rtlCol="0" anchor="b">
            <a:normAutofit fontScale="90000"/>
          </a:bodyPr>
          <a:lstStyle/>
          <a:p>
            <a:r>
              <a:rPr lang="en-US" sz="5000"/>
              <a:t>Understanding Wind</a:t>
            </a:r>
          </a:p>
        </p:txBody>
      </p:sp>
      <p:sp>
        <p:nvSpPr>
          <p:cNvPr id="27" name="Freeform: Shape 2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 name="Picture 12" descr="Diagram&#10;&#10;Description automatically generated">
            <a:extLst>
              <a:ext uri="{FF2B5EF4-FFF2-40B4-BE49-F238E27FC236}">
                <a16:creationId xmlns:a16="http://schemas.microsoft.com/office/drawing/2014/main" id="{1A452316-B3C5-47CF-8F48-8C949672877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111"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13" name="TextBox 12">
            <a:extLst>
              <a:ext uri="{FF2B5EF4-FFF2-40B4-BE49-F238E27FC236}">
                <a16:creationId xmlns:a16="http://schemas.microsoft.com/office/drawing/2014/main" id="{F22A86CC-011A-4CCC-8F27-D8C4FBE4ECF0}"/>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
        <p:nvSpPr>
          <p:cNvPr id="16" name="TextBox 15">
            <a:extLst>
              <a:ext uri="{FF2B5EF4-FFF2-40B4-BE49-F238E27FC236}">
                <a16:creationId xmlns:a16="http://schemas.microsoft.com/office/drawing/2014/main" id="{7748FDE4-69DB-4FC8-AC77-D6A84659A3EB}"/>
              </a:ext>
            </a:extLst>
          </p:cNvPr>
          <p:cNvSpPr txBox="1"/>
          <p:nvPr/>
        </p:nvSpPr>
        <p:spPr>
          <a:xfrm>
            <a:off x="7499231" y="1820174"/>
            <a:ext cx="454036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cs typeface="Calibri"/>
              </a:rPr>
              <a:t>Wind, or 'moving air',  is simply air flowing from one place to another.</a:t>
            </a:r>
          </a:p>
          <a:p>
            <a:endParaRPr lang="en-US" sz="2600">
              <a:cs typeface="Calibri"/>
            </a:endParaRPr>
          </a:p>
          <a:p>
            <a:r>
              <a:rPr lang="en-US" sz="2600">
                <a:cs typeface="Calibri"/>
              </a:rPr>
              <a:t>In fact, you can even work out where it will move to and from by remembering  one simple fact … </a:t>
            </a:r>
          </a:p>
          <a:p>
            <a:endParaRPr lang="en-US" sz="2600">
              <a:cs typeface="Calibri"/>
            </a:endParaRPr>
          </a:p>
          <a:p>
            <a:r>
              <a:rPr lang="en-US" sz="2600">
                <a:cs typeface="Calibri"/>
              </a:rPr>
              <a:t>Air always flows from areas of high pressure to areas of low pressure.</a:t>
            </a:r>
          </a:p>
        </p:txBody>
      </p:sp>
    </p:spTree>
    <p:extLst>
      <p:ext uri="{BB962C8B-B14F-4D97-AF65-F5344CB8AC3E}">
        <p14:creationId xmlns:p14="http://schemas.microsoft.com/office/powerpoint/2010/main" val="37240143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743D-22E5-4E14-B7DC-B5A8F700273C}"/>
              </a:ext>
            </a:extLst>
          </p:cNvPr>
          <p:cNvSpPr>
            <a:spLocks noGrp="1"/>
          </p:cNvSpPr>
          <p:nvPr>
            <p:ph type="title"/>
          </p:nvPr>
        </p:nvSpPr>
        <p:spPr>
          <a:xfrm>
            <a:off x="7782464" y="2751767"/>
            <a:ext cx="4146431" cy="1339940"/>
          </a:xfrm>
        </p:spPr>
        <p:txBody>
          <a:bodyPr>
            <a:normAutofit fontScale="90000"/>
          </a:bodyPr>
          <a:lstStyle/>
          <a:p>
            <a:r>
              <a:rPr lang="en-US" b="1">
                <a:cs typeface="Calibri Light"/>
              </a:rPr>
              <a:t>So, in this case, air will be flowing towards the </a:t>
            </a:r>
            <a:r>
              <a:rPr lang="en-US" b="1">
                <a:ea typeface="+mj-lt"/>
                <a:cs typeface="+mj-lt"/>
              </a:rPr>
              <a:t>Low (</a:t>
            </a:r>
            <a:r>
              <a:rPr lang="en-US" b="1">
                <a:solidFill>
                  <a:srgbClr val="FF0000"/>
                </a:solidFill>
                <a:ea typeface="+mj-lt"/>
                <a:cs typeface="+mj-lt"/>
              </a:rPr>
              <a:t>L</a:t>
            </a:r>
            <a:r>
              <a:rPr lang="en-US" b="1">
                <a:ea typeface="+mj-lt"/>
                <a:cs typeface="+mj-lt"/>
              </a:rPr>
              <a:t>) pressure area at </a:t>
            </a:r>
            <a:r>
              <a:rPr lang="en-US" b="1">
                <a:cs typeface="Calibri Light"/>
              </a:rPr>
              <a:t>the north of the UK from all the areas of high Pressure (</a:t>
            </a:r>
            <a:r>
              <a:rPr lang="en-US" b="1">
                <a:solidFill>
                  <a:srgbClr val="0070C0"/>
                </a:solidFill>
                <a:cs typeface="Calibri Light"/>
              </a:rPr>
              <a:t>H</a:t>
            </a:r>
            <a:r>
              <a:rPr lang="en-US" b="1">
                <a:cs typeface="Calibri Light"/>
              </a:rPr>
              <a:t>) surrounding it !</a:t>
            </a:r>
            <a:endParaRPr lang="en-US" b="1"/>
          </a:p>
        </p:txBody>
      </p:sp>
      <p:pic>
        <p:nvPicPr>
          <p:cNvPr id="5" name="Picture 12" descr="Diagram&#10;&#10;Description automatically generated">
            <a:extLst>
              <a:ext uri="{FF2B5EF4-FFF2-40B4-BE49-F238E27FC236}">
                <a16:creationId xmlns:a16="http://schemas.microsoft.com/office/drawing/2014/main" id="{480811A2-2F0F-4E5B-B651-6EEDCB39735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2111" r="-1" b="-1"/>
          <a:stretch/>
        </p:blipFill>
        <p:spPr>
          <a:xfrm>
            <a:off x="1" y="-14367"/>
            <a:ext cx="7287287" cy="7116782"/>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Arrow: Right 5">
            <a:extLst>
              <a:ext uri="{FF2B5EF4-FFF2-40B4-BE49-F238E27FC236}">
                <a16:creationId xmlns:a16="http://schemas.microsoft.com/office/drawing/2014/main" id="{8F37FD6F-FC32-4391-867F-99150468588C}"/>
              </a:ext>
            </a:extLst>
          </p:cNvPr>
          <p:cNvSpPr/>
          <p:nvPr/>
        </p:nvSpPr>
        <p:spPr>
          <a:xfrm rot="7800000">
            <a:off x="4554360" y="1088503"/>
            <a:ext cx="2242867" cy="402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8A426F2B-9E5A-4288-8D51-C606D1EDEC86}"/>
              </a:ext>
            </a:extLst>
          </p:cNvPr>
          <p:cNvSpPr/>
          <p:nvPr/>
        </p:nvSpPr>
        <p:spPr>
          <a:xfrm rot="16920000">
            <a:off x="2735473" y="3964997"/>
            <a:ext cx="3191772" cy="4456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207496D-341B-49C7-9332-35E964D7B45E}"/>
              </a:ext>
            </a:extLst>
          </p:cNvPr>
          <p:cNvSpPr/>
          <p:nvPr/>
        </p:nvSpPr>
        <p:spPr>
          <a:xfrm rot="2100000">
            <a:off x="2627794" y="1577333"/>
            <a:ext cx="2242867" cy="402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146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860214" y="2424024"/>
            <a:ext cx="5992480" cy="37661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bg1"/>
                </a:solidFill>
                <a:cs typeface="Calibri"/>
              </a:rPr>
              <a:t>Low air pressure at the ground is caused by the a </a:t>
            </a:r>
            <a:r>
              <a:rPr lang="en-US" sz="3200" b="1">
                <a:solidFill>
                  <a:schemeClr val="bg1"/>
                </a:solidFill>
                <a:cs typeface="Calibri"/>
              </a:rPr>
              <a:t>diverging </a:t>
            </a:r>
            <a:r>
              <a:rPr lang="en-US" sz="3200">
                <a:solidFill>
                  <a:schemeClr val="bg1"/>
                </a:solidFill>
                <a:cs typeface="Calibri"/>
              </a:rPr>
              <a:t>flow in the jetstream above, and results in unsettled, windy &amp; wet weather.</a:t>
            </a:r>
          </a:p>
          <a:p>
            <a:pPr>
              <a:lnSpc>
                <a:spcPct val="90000"/>
              </a:lnSpc>
              <a:spcBef>
                <a:spcPts val="1000"/>
              </a:spcBef>
            </a:pPr>
            <a:r>
              <a:rPr lang="en-US" sz="3200">
                <a:solidFill>
                  <a:schemeClr val="bg1"/>
                </a:solidFill>
                <a:ea typeface="+mn-lt"/>
                <a:cs typeface="+mn-lt"/>
              </a:rPr>
              <a:t>High air pressure at ground level is cause by a </a:t>
            </a:r>
            <a:r>
              <a:rPr lang="en-US" sz="3200" b="1">
                <a:solidFill>
                  <a:schemeClr val="bg1"/>
                </a:solidFill>
                <a:ea typeface="+mn-lt"/>
                <a:cs typeface="+mn-lt"/>
              </a:rPr>
              <a:t>converging </a:t>
            </a:r>
            <a:r>
              <a:rPr lang="en-US" sz="3200">
                <a:solidFill>
                  <a:schemeClr val="bg1"/>
                </a:solidFill>
                <a:ea typeface="+mn-lt"/>
                <a:cs typeface="+mn-lt"/>
              </a:rPr>
              <a:t>flow in the jetstream above, and results in more settled, calm &amp; dry weather.</a:t>
            </a:r>
          </a:p>
        </p:txBody>
      </p:sp>
      <p:sp>
        <p:nvSpPr>
          <p:cNvPr id="3" name="TextBox 2">
            <a:extLst>
              <a:ext uri="{FF2B5EF4-FFF2-40B4-BE49-F238E27FC236}">
                <a16:creationId xmlns:a16="http://schemas.microsoft.com/office/drawing/2014/main" id="{2084EC7C-BA57-402E-9010-375E2B0C741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2915921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6823497" y="2481533"/>
            <a:ext cx="5057952" cy="18651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3200">
                <a:solidFill>
                  <a:schemeClr val="bg1"/>
                </a:solidFill>
                <a:cs typeface="Calibri"/>
              </a:rPr>
              <a:t>And we know that wind is caused when high pressure air 'moves in' to an area of low pressure.</a:t>
            </a:r>
          </a:p>
        </p:txBody>
      </p:sp>
    </p:spTree>
    <p:extLst>
      <p:ext uri="{BB962C8B-B14F-4D97-AF65-F5344CB8AC3E}">
        <p14:creationId xmlns:p14="http://schemas.microsoft.com/office/powerpoint/2010/main" val="2182395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og, looking, aquatic mammal, turtle&#10;&#10;Description automatically generated">
            <a:extLst>
              <a:ext uri="{FF2B5EF4-FFF2-40B4-BE49-F238E27FC236}">
                <a16:creationId xmlns:a16="http://schemas.microsoft.com/office/drawing/2014/main" id="{F9145638-FA2B-4A5C-926C-191E97B247B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6588"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5C7BDD-53CD-4E2B-9C98-CDBBD098376C}"/>
              </a:ext>
            </a:extLst>
          </p:cNvPr>
          <p:cNvSpPr>
            <a:spLocks noGrp="1"/>
          </p:cNvSpPr>
          <p:nvPr>
            <p:ph type="title"/>
          </p:nvPr>
        </p:nvSpPr>
        <p:spPr>
          <a:xfrm>
            <a:off x="421257" y="365125"/>
            <a:ext cx="4627321" cy="1899912"/>
          </a:xfrm>
        </p:spPr>
        <p:txBody>
          <a:bodyPr vert="horz" lIns="91440" tIns="45720" rIns="91440" bIns="45720" rtlCol="0" anchor="ctr">
            <a:noAutofit/>
          </a:bodyPr>
          <a:lstStyle/>
          <a:p>
            <a:r>
              <a:rPr lang="en-US">
                <a:cs typeface="Calibri Light"/>
              </a:rPr>
              <a:t>There's one more thing to think</a:t>
            </a:r>
            <a:br>
              <a:rPr lang="en-US">
                <a:cs typeface="Calibri Light"/>
              </a:rPr>
            </a:br>
            <a:r>
              <a:rPr lang="en-US">
                <a:cs typeface="Calibri Light"/>
              </a:rPr>
              <a:t>about, though ...</a:t>
            </a:r>
            <a:endParaRPr lang="en-US"/>
          </a:p>
        </p:txBody>
      </p:sp>
      <p:sp>
        <p:nvSpPr>
          <p:cNvPr id="9" name="Content Placeholder 8">
            <a:extLst>
              <a:ext uri="{FF2B5EF4-FFF2-40B4-BE49-F238E27FC236}">
                <a16:creationId xmlns:a16="http://schemas.microsoft.com/office/drawing/2014/main" id="{A0BDEF9A-0766-432F-9E3A-FE51B3A168B8}"/>
              </a:ext>
            </a:extLst>
          </p:cNvPr>
          <p:cNvSpPr>
            <a:spLocks noGrp="1"/>
          </p:cNvSpPr>
          <p:nvPr>
            <p:ph idx="1"/>
          </p:nvPr>
        </p:nvSpPr>
        <p:spPr>
          <a:xfrm>
            <a:off x="7796842" y="4763333"/>
            <a:ext cx="3865321" cy="1701178"/>
          </a:xfrm>
        </p:spPr>
        <p:txBody>
          <a:bodyPr vert="horz" lIns="91440" tIns="45720" rIns="91440" bIns="45720" rtlCol="0" anchor="t">
            <a:noAutofit/>
          </a:bodyPr>
          <a:lstStyle/>
          <a:p>
            <a:pPr marL="0" indent="0">
              <a:buNone/>
            </a:pPr>
            <a:r>
              <a:rPr lang="en-US" sz="4000">
                <a:solidFill>
                  <a:schemeClr val="bg1"/>
                </a:solidFill>
                <a:cs typeface="Calibri" panose="020F0502020204030204"/>
              </a:rPr>
              <a:t>And it is a tricky notion to understand.</a:t>
            </a:r>
          </a:p>
        </p:txBody>
      </p:sp>
      <p:sp>
        <p:nvSpPr>
          <p:cNvPr id="5" name="TextBox 4">
            <a:extLst>
              <a:ext uri="{FF2B5EF4-FFF2-40B4-BE49-F238E27FC236}">
                <a16:creationId xmlns:a16="http://schemas.microsoft.com/office/drawing/2014/main" id="{5D12F4D1-FF8B-464F-B9C3-2422EE8FB49F}"/>
              </a:ext>
            </a:extLst>
          </p:cNvPr>
          <p:cNvSpPr txBox="1"/>
          <p:nvPr/>
        </p:nvSpPr>
        <p:spPr>
          <a:xfrm>
            <a:off x="9870529" y="6657945"/>
            <a:ext cx="2321469"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145887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abstract blue neon light">
            <a:extLst>
              <a:ext uri="{FF2B5EF4-FFF2-40B4-BE49-F238E27FC236}">
                <a16:creationId xmlns:a16="http://schemas.microsoft.com/office/drawing/2014/main" id="{5ED65587-6256-4C7F-A751-6BFEFBF54FA1}"/>
              </a:ext>
            </a:extLst>
          </p:cNvPr>
          <p:cNvPicPr>
            <a:picLocks noChangeAspect="1"/>
          </p:cNvPicPr>
          <p:nvPr/>
        </p:nvPicPr>
        <p:blipFill rotWithShape="1">
          <a:blip r:embed="rId2"/>
          <a:srcRect t="8822" b="6592"/>
          <a:stretch/>
        </p:blipFill>
        <p:spPr>
          <a:xfrm>
            <a:off x="-3047" y="10"/>
            <a:ext cx="12191999" cy="6857990"/>
          </a:xfrm>
          <a:prstGeom prst="rect">
            <a:avLst/>
          </a:prstGeom>
        </p:spPr>
      </p:pic>
      <p:sp>
        <p:nvSpPr>
          <p:cNvPr id="27" name="Rectangle 26">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E3AFD9-2206-48D2-B502-A5CC70039F25}"/>
              </a:ext>
            </a:extLst>
          </p:cNvPr>
          <p:cNvSpPr>
            <a:spLocks noGrp="1"/>
          </p:cNvSpPr>
          <p:nvPr>
            <p:ph type="title"/>
          </p:nvPr>
        </p:nvSpPr>
        <p:spPr>
          <a:xfrm>
            <a:off x="-110418" y="5127587"/>
            <a:ext cx="10058400" cy="1058741"/>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The Coriolis Effect</a:t>
            </a:r>
          </a:p>
        </p:txBody>
      </p:sp>
    </p:spTree>
    <p:extLst>
      <p:ext uri="{BB962C8B-B14F-4D97-AF65-F5344CB8AC3E}">
        <p14:creationId xmlns:p14="http://schemas.microsoft.com/office/powerpoint/2010/main" val="3837653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32A1-50D7-4677-8745-EB19F0ADE3BA}"/>
              </a:ext>
            </a:extLst>
          </p:cNvPr>
          <p:cNvSpPr>
            <a:spLocks noGrp="1"/>
          </p:cNvSpPr>
          <p:nvPr>
            <p:ph type="title"/>
          </p:nvPr>
        </p:nvSpPr>
        <p:spPr>
          <a:xfrm>
            <a:off x="655320" y="365125"/>
            <a:ext cx="5120114" cy="1692794"/>
          </a:xfrm>
        </p:spPr>
        <p:txBody>
          <a:bodyPr>
            <a:normAutofit/>
          </a:bodyPr>
          <a:lstStyle/>
          <a:p>
            <a:r>
              <a:rPr lang="en-US">
                <a:cs typeface="Calibri Light"/>
              </a:rPr>
              <a:t>Understanding Coriolis</a:t>
            </a:r>
          </a:p>
        </p:txBody>
      </p:sp>
      <p:cxnSp>
        <p:nvCxnSpPr>
          <p:cNvPr id="26" name="Straight Arrow Connector 25">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DCF49DB6-F04D-41D3-B341-D25CD6213975}"/>
              </a:ext>
            </a:extLst>
          </p:cNvPr>
          <p:cNvSpPr>
            <a:spLocks noGrp="1"/>
          </p:cNvSpPr>
          <p:nvPr>
            <p:ph idx="1"/>
          </p:nvPr>
        </p:nvSpPr>
        <p:spPr>
          <a:xfrm>
            <a:off x="655321" y="2575034"/>
            <a:ext cx="5307018" cy="3462228"/>
          </a:xfrm>
        </p:spPr>
        <p:txBody>
          <a:bodyPr vert="horz" lIns="91440" tIns="45720" rIns="91440" bIns="45720" rtlCol="0" anchor="t">
            <a:noAutofit/>
          </a:bodyPr>
          <a:lstStyle/>
          <a:p>
            <a:pPr marL="0" indent="0">
              <a:buNone/>
            </a:pPr>
            <a:r>
              <a:rPr lang="en-US">
                <a:cs typeface="Calibri" panose="020F0502020204030204"/>
              </a:rPr>
              <a:t>We now  know that air moves from High pressure areas to Low Pressure areas, and it makes sense that it should go in a straight line.</a:t>
            </a:r>
          </a:p>
          <a:p>
            <a:pPr marL="0" indent="0">
              <a:buNone/>
            </a:pPr>
            <a:r>
              <a:rPr lang="en-US">
                <a:cs typeface="Calibri" panose="020F0502020204030204"/>
              </a:rPr>
              <a:t>But, to us standing on this huge spinning ball we call planet Earth,  it appears that it doesn’t, and </a:t>
            </a:r>
            <a:r>
              <a:rPr lang="en-US" b="1">
                <a:cs typeface="Calibri" panose="020F0502020204030204"/>
              </a:rPr>
              <a:t>THAT</a:t>
            </a:r>
            <a:r>
              <a:rPr lang="en-US">
                <a:cs typeface="Calibri" panose="020F0502020204030204"/>
              </a:rPr>
              <a:t> is because Earth </a:t>
            </a:r>
            <a:r>
              <a:rPr lang="en-US" b="1">
                <a:cs typeface="Calibri" panose="020F0502020204030204"/>
              </a:rPr>
              <a:t>IS</a:t>
            </a:r>
            <a:r>
              <a:rPr lang="en-US">
                <a:cs typeface="Calibri" panose="020F0502020204030204"/>
              </a:rPr>
              <a:t> a huge spinning ball !</a:t>
            </a:r>
          </a:p>
          <a:p>
            <a:pPr marL="0" indent="0">
              <a:buNone/>
            </a:pPr>
            <a:endParaRPr lang="en-US" sz="1800">
              <a:cs typeface="Calibri" panose="020F0502020204030204"/>
            </a:endParaRPr>
          </a:p>
          <a:p>
            <a:pPr marL="0" indent="0">
              <a:buNone/>
            </a:pPr>
            <a:endParaRPr lang="en-US" sz="1800">
              <a:cs typeface="Calibri" panose="020F0502020204030204"/>
            </a:endParaRPr>
          </a:p>
          <a:p>
            <a:pPr marL="0" indent="0">
              <a:buNone/>
            </a:pPr>
            <a:endParaRPr lang="en-US" sz="1800">
              <a:cs typeface="Calibri" panose="020F0502020204030204"/>
            </a:endParaRPr>
          </a:p>
        </p:txBody>
      </p:sp>
      <p:pic>
        <p:nvPicPr>
          <p:cNvPr id="10" name="Picture 10" descr="Planet Earth Free Stock Photo - Public Domain Pictures">
            <a:extLst>
              <a:ext uri="{FF2B5EF4-FFF2-40B4-BE49-F238E27FC236}">
                <a16:creationId xmlns:a16="http://schemas.microsoft.com/office/drawing/2014/main" id="{F3B6780A-E3C9-4FED-9966-30EB93980029}"/>
              </a:ext>
            </a:extLst>
          </p:cNvPr>
          <p:cNvPicPr>
            <a:picLocks noChangeAspect="1"/>
          </p:cNvPicPr>
          <p:nvPr/>
        </p:nvPicPr>
        <p:blipFill rotWithShape="1">
          <a:blip r:embed="rId2"/>
          <a:srcRect r="7945"/>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30046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32A1-50D7-4677-8745-EB19F0ADE3BA}"/>
              </a:ext>
            </a:extLst>
          </p:cNvPr>
          <p:cNvSpPr>
            <a:spLocks noGrp="1"/>
          </p:cNvSpPr>
          <p:nvPr>
            <p:ph type="title"/>
          </p:nvPr>
        </p:nvSpPr>
        <p:spPr>
          <a:xfrm>
            <a:off x="303872" y="212323"/>
            <a:ext cx="3505495" cy="1622321"/>
          </a:xfrm>
        </p:spPr>
        <p:txBody>
          <a:bodyPr>
            <a:normAutofit fontScale="90000"/>
          </a:bodyPr>
          <a:lstStyle/>
          <a:p>
            <a:r>
              <a:rPr lang="en-US">
                <a:cs typeface="Calibri Light"/>
              </a:rPr>
              <a:t>Understanding Coriolis – one last experiment.</a:t>
            </a:r>
          </a:p>
        </p:txBody>
      </p:sp>
      <p:sp>
        <p:nvSpPr>
          <p:cNvPr id="9" name="Content Placeholder 8">
            <a:extLst>
              <a:ext uri="{FF2B5EF4-FFF2-40B4-BE49-F238E27FC236}">
                <a16:creationId xmlns:a16="http://schemas.microsoft.com/office/drawing/2014/main" id="{DCF49DB6-F04D-41D3-B341-D25CD6213975}"/>
              </a:ext>
            </a:extLst>
          </p:cNvPr>
          <p:cNvSpPr>
            <a:spLocks noGrp="1"/>
          </p:cNvSpPr>
          <p:nvPr>
            <p:ph idx="1"/>
          </p:nvPr>
        </p:nvSpPr>
        <p:spPr>
          <a:xfrm>
            <a:off x="361384" y="1777042"/>
            <a:ext cx="3793041" cy="4446777"/>
          </a:xfrm>
        </p:spPr>
        <p:txBody>
          <a:bodyPr vert="horz" lIns="91440" tIns="45720" rIns="91440" bIns="45720" rtlCol="0" anchor="t">
            <a:normAutofit/>
          </a:bodyPr>
          <a:lstStyle/>
          <a:p>
            <a:pPr marL="0" indent="0">
              <a:buNone/>
            </a:pPr>
            <a:endParaRPr lang="en-US" sz="2000">
              <a:cs typeface="Calibri" panose="020F0502020204030204"/>
            </a:endParaRPr>
          </a:p>
          <a:p>
            <a:pPr marL="0" indent="0">
              <a:buNone/>
            </a:pPr>
            <a:endParaRPr lang="en-US" sz="2000">
              <a:cs typeface="Calibri" panose="020F0502020204030204"/>
            </a:endParaRPr>
          </a:p>
          <a:p>
            <a:pPr marL="0" indent="0">
              <a:buNone/>
            </a:pPr>
            <a:endParaRPr lang="en-US" sz="2000">
              <a:cs typeface="Calibri" panose="020F0502020204030204"/>
            </a:endParaRPr>
          </a:p>
          <a:p>
            <a:pPr marL="0" indent="0">
              <a:buNone/>
            </a:pPr>
            <a:endParaRPr lang="en-US" sz="2000">
              <a:cs typeface="Calibri" panose="020F0502020204030204"/>
            </a:endParaRPr>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text, aircraft, balloon&#10;&#10;Description automatically generated">
            <a:extLst>
              <a:ext uri="{FF2B5EF4-FFF2-40B4-BE49-F238E27FC236}">
                <a16:creationId xmlns:a16="http://schemas.microsoft.com/office/drawing/2014/main" id="{61350F8C-F0C4-41FC-BE70-5E9C03E9160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037984" y="807593"/>
            <a:ext cx="4755087" cy="5239568"/>
          </a:xfrm>
          <a:prstGeom prst="rect">
            <a:avLst/>
          </a:prstGeom>
          <a:effectLst/>
        </p:spPr>
      </p:pic>
      <p:sp>
        <p:nvSpPr>
          <p:cNvPr id="5" name="TextBox 4">
            <a:extLst>
              <a:ext uri="{FF2B5EF4-FFF2-40B4-BE49-F238E27FC236}">
                <a16:creationId xmlns:a16="http://schemas.microsoft.com/office/drawing/2014/main" id="{79B952BE-DCEB-4A83-A9E7-2898BC66E2D2}"/>
              </a:ext>
            </a:extLst>
          </p:cNvPr>
          <p:cNvSpPr txBox="1"/>
          <p:nvPr/>
        </p:nvSpPr>
        <p:spPr>
          <a:xfrm>
            <a:off x="8591827" y="5847106"/>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a:t>
            </a:r>
            <a:r>
              <a:rPr lang="en-US" sz="700">
                <a:solidFill>
                  <a:srgbClr val="FFFFFF"/>
                </a:solidFill>
              </a:rPr>
              <a:t>.</a:t>
            </a:r>
          </a:p>
        </p:txBody>
      </p:sp>
      <p:sp>
        <p:nvSpPr>
          <p:cNvPr id="3" name="TextBox 2">
            <a:extLst>
              <a:ext uri="{FF2B5EF4-FFF2-40B4-BE49-F238E27FC236}">
                <a16:creationId xmlns:a16="http://schemas.microsoft.com/office/drawing/2014/main" id="{6E15C434-7713-4CD3-BB42-E24689B0454D}"/>
              </a:ext>
            </a:extLst>
          </p:cNvPr>
          <p:cNvSpPr txBox="1"/>
          <p:nvPr/>
        </p:nvSpPr>
        <p:spPr>
          <a:xfrm>
            <a:off x="368060" y="2136476"/>
            <a:ext cx="406591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t>You have been provided with a disk of paper and a ruler attached to a block of wood, and a pen.</a:t>
            </a:r>
            <a:endParaRPr lang="en-US" sz="2200">
              <a:cs typeface="Calibri"/>
            </a:endParaRPr>
          </a:p>
          <a:p>
            <a:endParaRPr lang="en-US" sz="2200">
              <a:cs typeface="Calibri"/>
            </a:endParaRPr>
          </a:p>
          <a:p>
            <a:r>
              <a:rPr lang="en-US" sz="2200">
                <a:cs typeface="Calibri"/>
              </a:rPr>
              <a:t>Working in pairs, one of you must draw a straight line, using the ruler as a guide, from H to L  while your parter is rotating the disk.</a:t>
            </a:r>
          </a:p>
          <a:p>
            <a:endParaRPr lang="en-US" sz="2200">
              <a:cs typeface="Calibri"/>
            </a:endParaRPr>
          </a:p>
          <a:p>
            <a:r>
              <a:rPr lang="en-US" sz="2200">
                <a:cs typeface="Calibri"/>
              </a:rPr>
              <a:t>The paper should be rotated in the direction indicated by the arrow.</a:t>
            </a:r>
          </a:p>
        </p:txBody>
      </p:sp>
    </p:spTree>
    <p:extLst>
      <p:ext uri="{BB962C8B-B14F-4D97-AF65-F5344CB8AC3E}">
        <p14:creationId xmlns:p14="http://schemas.microsoft.com/office/powerpoint/2010/main" val="244401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Colour pencils drawing curves on background">
            <a:extLst>
              <a:ext uri="{FF2B5EF4-FFF2-40B4-BE49-F238E27FC236}">
                <a16:creationId xmlns:a16="http://schemas.microsoft.com/office/drawing/2014/main" id="{BAF74A6E-B306-41C6-AE8C-14E8D068C628}"/>
              </a:ext>
            </a:extLst>
          </p:cNvPr>
          <p:cNvPicPr>
            <a:picLocks noChangeAspect="1"/>
          </p:cNvPicPr>
          <p:nvPr/>
        </p:nvPicPr>
        <p:blipFill rotWithShape="1">
          <a:blip r:embed="rId3"/>
          <a:srcRect t="2903" r="-2" b="1270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318898-BF14-48D5-AF65-757FD3F66B0E}"/>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Discussion – what happened to the straight line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83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A247-B581-4896-9B17-8455298BD26C}"/>
              </a:ext>
            </a:extLst>
          </p:cNvPr>
          <p:cNvSpPr>
            <a:spLocks noGrp="1"/>
          </p:cNvSpPr>
          <p:nvPr>
            <p:ph type="title"/>
          </p:nvPr>
        </p:nvSpPr>
        <p:spPr>
          <a:xfrm>
            <a:off x="7608388" y="3149808"/>
            <a:ext cx="4087306" cy="2889114"/>
          </a:xfrm>
        </p:spPr>
        <p:txBody>
          <a:bodyPr vert="horz" lIns="91440" tIns="45720" rIns="91440" bIns="45720" rtlCol="0" anchor="b">
            <a:noAutofit/>
          </a:bodyPr>
          <a:lstStyle/>
          <a:p>
            <a:r>
              <a:rPr lang="en-US" sz="4000"/>
              <a:t>Planet Earth is a spinning ball.  The speed of its rotation and its relationship with the sun is what gives us our days and nights</a:t>
            </a:r>
          </a:p>
        </p:txBody>
      </p:sp>
      <p:pic>
        <p:nvPicPr>
          <p:cNvPr id="4" name="Picture 4" descr="A picture containing bubble, close&#10;&#10;Description automatically generated">
            <a:extLst>
              <a:ext uri="{FF2B5EF4-FFF2-40B4-BE49-F238E27FC236}">
                <a16:creationId xmlns:a16="http://schemas.microsoft.com/office/drawing/2014/main" id="{D3439254-6B35-4A45-BCF9-5100B78DF74C}"/>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r="-1" b="2425"/>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5" name="TextBox 4">
            <a:extLst>
              <a:ext uri="{FF2B5EF4-FFF2-40B4-BE49-F238E27FC236}">
                <a16:creationId xmlns:a16="http://schemas.microsoft.com/office/drawing/2014/main" id="{CDB6F1A7-3550-4A53-AEC9-5ADC5D2F9575}"/>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35446920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holding a globe">
            <a:extLst>
              <a:ext uri="{FF2B5EF4-FFF2-40B4-BE49-F238E27FC236}">
                <a16:creationId xmlns:a16="http://schemas.microsoft.com/office/drawing/2014/main" id="{E8DEC1AF-F51D-4B7B-8DB7-1A7B3B71B290}"/>
              </a:ext>
            </a:extLst>
          </p:cNvPr>
          <p:cNvPicPr>
            <a:picLocks noChangeAspect="1"/>
          </p:cNvPicPr>
          <p:nvPr/>
        </p:nvPicPr>
        <p:blipFill rotWithShape="1">
          <a:blip r:embed="rId2"/>
          <a:srcRect l="12350" r="21434"/>
          <a:stretch/>
        </p:blipFill>
        <p:spPr>
          <a:xfrm rot="10800000">
            <a:off x="4559968" y="10"/>
            <a:ext cx="7632032" cy="6857990"/>
          </a:xfrm>
          <a:prstGeom prst="rect">
            <a:avLst/>
          </a:prstGeom>
        </p:spPr>
      </p:pic>
      <p:sp useBgFill="1">
        <p:nvSpPr>
          <p:cNvPr id="16" name="Freeform: Shape 15">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E864EC4-2C28-41FA-A636-E9EBE27BC449}"/>
              </a:ext>
            </a:extLst>
          </p:cNvPr>
          <p:cNvSpPr>
            <a:spLocks noGrp="1"/>
          </p:cNvSpPr>
          <p:nvPr>
            <p:ph type="title"/>
          </p:nvPr>
        </p:nvSpPr>
        <p:spPr>
          <a:xfrm>
            <a:off x="304976" y="216702"/>
            <a:ext cx="3409200" cy="1492132"/>
          </a:xfrm>
        </p:spPr>
        <p:txBody>
          <a:bodyPr anchor="t">
            <a:normAutofit/>
          </a:bodyPr>
          <a:lstStyle/>
          <a:p>
            <a:r>
              <a:rPr lang="en-US">
                <a:cs typeface="Calibri Light"/>
              </a:rPr>
              <a:t>A world of 2 halves !</a:t>
            </a:r>
            <a:endParaRPr lang="en-US"/>
          </a:p>
        </p:txBody>
      </p:sp>
      <p:sp>
        <p:nvSpPr>
          <p:cNvPr id="3" name="Content Placeholder 2">
            <a:extLst>
              <a:ext uri="{FF2B5EF4-FFF2-40B4-BE49-F238E27FC236}">
                <a16:creationId xmlns:a16="http://schemas.microsoft.com/office/drawing/2014/main" id="{76F4712E-2624-4788-8E9B-B161CA82A7CD}"/>
              </a:ext>
            </a:extLst>
          </p:cNvPr>
          <p:cNvSpPr>
            <a:spLocks noGrp="1"/>
          </p:cNvSpPr>
          <p:nvPr>
            <p:ph idx="1"/>
          </p:nvPr>
        </p:nvSpPr>
        <p:spPr>
          <a:xfrm>
            <a:off x="204334" y="1595886"/>
            <a:ext cx="4156822" cy="4304875"/>
          </a:xfrm>
        </p:spPr>
        <p:txBody>
          <a:bodyPr vert="horz" lIns="91440" tIns="45720" rIns="91440" bIns="45720" rtlCol="0" anchor="t">
            <a:noAutofit/>
          </a:bodyPr>
          <a:lstStyle/>
          <a:p>
            <a:pPr marL="0" indent="0">
              <a:buNone/>
            </a:pPr>
            <a:r>
              <a:rPr lang="en-US" sz="2600">
                <a:cs typeface="Calibri"/>
              </a:rPr>
              <a:t>Planet Earth has 2 hemispehes … the southern hemisphere and the northern hemisphere, where the UK is situated.</a:t>
            </a:r>
          </a:p>
          <a:p>
            <a:pPr marL="0" indent="0">
              <a:buNone/>
            </a:pPr>
            <a:r>
              <a:rPr lang="en-US" sz="2600">
                <a:cs typeface="Calibri"/>
              </a:rPr>
              <a:t>To someone standing on top of the north pole, the Earth appears to spin </a:t>
            </a:r>
            <a:r>
              <a:rPr lang="en-US" sz="2600" b="1">
                <a:cs typeface="Calibri"/>
              </a:rPr>
              <a:t>anti-clockwise</a:t>
            </a:r>
            <a:r>
              <a:rPr lang="en-US" sz="2600">
                <a:cs typeface="Calibri"/>
              </a:rPr>
              <a:t>.</a:t>
            </a:r>
          </a:p>
          <a:p>
            <a:pPr marL="0" indent="0">
              <a:buNone/>
            </a:pPr>
            <a:r>
              <a:rPr lang="en-US" sz="2600">
                <a:cs typeface="Calibri"/>
              </a:rPr>
              <a:t>Tp someone standing on the south pole, however, the planet appears to spin </a:t>
            </a:r>
            <a:r>
              <a:rPr lang="en-US" sz="2600" b="1">
                <a:cs typeface="Calibri"/>
              </a:rPr>
              <a:t>clockwise</a:t>
            </a:r>
            <a:r>
              <a:rPr lang="en-US" sz="2600">
                <a:cs typeface="Calibri"/>
              </a:rPr>
              <a:t>.</a:t>
            </a:r>
          </a:p>
          <a:p>
            <a:pPr marL="0" indent="0">
              <a:buNone/>
            </a:pPr>
            <a:endParaRPr lang="en-US" sz="2000">
              <a:solidFill>
                <a:srgbClr val="000000">
                  <a:alpha val="60000"/>
                </a:srgbClr>
              </a:solidFill>
              <a:cs typeface="Calibri"/>
            </a:endParaRPr>
          </a:p>
        </p:txBody>
      </p:sp>
    </p:spTree>
    <p:extLst>
      <p:ext uri="{BB962C8B-B14F-4D97-AF65-F5344CB8AC3E}">
        <p14:creationId xmlns:p14="http://schemas.microsoft.com/office/powerpoint/2010/main" val="3544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Logo&#10;&#10;Description automatically generated">
            <a:extLst>
              <a:ext uri="{FF2B5EF4-FFF2-40B4-BE49-F238E27FC236}">
                <a16:creationId xmlns:a16="http://schemas.microsoft.com/office/drawing/2014/main" id="{E12FF17B-3FEA-4743-9B7D-82FC298ACA1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4490" r="14819"/>
          <a:stretch/>
        </p:blipFill>
        <p:spPr>
          <a:xfrm>
            <a:off x="3177123" y="1587"/>
            <a:ext cx="4976278" cy="6856413"/>
          </a:xfrm>
          <a:custGeom>
            <a:avLst/>
            <a:gdLst/>
            <a:ahLst/>
            <a:cxnLst/>
            <a:rect l="l" t="t" r="r" b="b"/>
            <a:pathLst>
              <a:path w="5110407" h="6856413">
                <a:moveTo>
                  <a:pt x="121782" y="0"/>
                </a:moveTo>
                <a:lnTo>
                  <a:pt x="4731440" y="0"/>
                </a:lnTo>
                <a:lnTo>
                  <a:pt x="4775629" y="179775"/>
                </a:lnTo>
                <a:cubicBezTo>
                  <a:pt x="5052916" y="1415453"/>
                  <a:pt x="5165791" y="2739148"/>
                  <a:pt x="5084710" y="4108260"/>
                </a:cubicBezTo>
                <a:cubicBezTo>
                  <a:pt x="5038379" y="4890611"/>
                  <a:pt x="4930907" y="5650759"/>
                  <a:pt x="4768709" y="6381464"/>
                </a:cubicBezTo>
                <a:lnTo>
                  <a:pt x="4653290" y="6856413"/>
                </a:lnTo>
                <a:lnTo>
                  <a:pt x="0" y="6856413"/>
                </a:lnTo>
                <a:lnTo>
                  <a:pt x="21062" y="6803488"/>
                </a:lnTo>
                <a:cubicBezTo>
                  <a:pt x="355644" y="5917239"/>
                  <a:pt x="573134" y="4914171"/>
                  <a:pt x="636462" y="3844830"/>
                </a:cubicBezTo>
                <a:cubicBezTo>
                  <a:pt x="713862" y="2537857"/>
                  <a:pt x="550895" y="1302013"/>
                  <a:pt x="203879" y="236924"/>
                </a:cubicBezTo>
                <a:close/>
              </a:path>
            </a:pathLst>
          </a:custGeom>
        </p:spPr>
      </p:pic>
      <p:sp>
        <p:nvSpPr>
          <p:cNvPr id="2" name="Title 1">
            <a:extLst>
              <a:ext uri="{FF2B5EF4-FFF2-40B4-BE49-F238E27FC236}">
                <a16:creationId xmlns:a16="http://schemas.microsoft.com/office/drawing/2014/main" id="{29689C7D-F1EF-4342-9959-E7ACA8FE8D22}"/>
              </a:ext>
            </a:extLst>
          </p:cNvPr>
          <p:cNvSpPr>
            <a:spLocks noGrp="1"/>
          </p:cNvSpPr>
          <p:nvPr>
            <p:ph type="title"/>
          </p:nvPr>
        </p:nvSpPr>
        <p:spPr>
          <a:xfrm>
            <a:off x="481012" y="485775"/>
            <a:ext cx="2825506" cy="5719762"/>
          </a:xfrm>
        </p:spPr>
        <p:txBody>
          <a:bodyPr vert="horz" lIns="91440" tIns="45720" rIns="91440" bIns="45720" rtlCol="0" anchor="ctr">
            <a:normAutofit/>
          </a:bodyPr>
          <a:lstStyle/>
          <a:p>
            <a:r>
              <a:rPr lang="en-US" sz="3600"/>
              <a:t>The spin of the earth</a:t>
            </a:r>
          </a:p>
        </p:txBody>
      </p:sp>
      <p:sp>
        <p:nvSpPr>
          <p:cNvPr id="39" name="TextBox 38">
            <a:extLst>
              <a:ext uri="{FF2B5EF4-FFF2-40B4-BE49-F238E27FC236}">
                <a16:creationId xmlns:a16="http://schemas.microsoft.com/office/drawing/2014/main" id="{A561B7F7-3E09-4DB3-8706-9FDFE0203918}"/>
              </a:ext>
            </a:extLst>
          </p:cNvPr>
          <p:cNvSpPr txBox="1"/>
          <p:nvPr/>
        </p:nvSpPr>
        <p:spPr>
          <a:xfrm>
            <a:off x="8416925" y="485774"/>
            <a:ext cx="3292475" cy="57197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000"/>
              <a:t>Wind DOES travel in a straight line, but our position, in relation to that moving air changes changes constantly and steadily, and so the air effectively 'bends'.</a:t>
            </a:r>
            <a:endParaRPr lang="en-US" sz="2000">
              <a:cs typeface="Calibri"/>
            </a:endParaRPr>
          </a:p>
          <a:p>
            <a:pPr>
              <a:lnSpc>
                <a:spcPct val="90000"/>
              </a:lnSpc>
              <a:spcAft>
                <a:spcPts val="600"/>
              </a:spcAft>
            </a:pPr>
            <a:endParaRPr lang="en-US" sz="2000">
              <a:cs typeface="Calibri"/>
            </a:endParaRPr>
          </a:p>
          <a:p>
            <a:pPr>
              <a:lnSpc>
                <a:spcPct val="90000"/>
              </a:lnSpc>
              <a:spcAft>
                <a:spcPts val="600"/>
              </a:spcAft>
            </a:pPr>
            <a:r>
              <a:rPr lang="en-US" sz="2000">
                <a:cs typeface="Calibri"/>
              </a:rPr>
              <a:t>In the northern hemisphere it bends to the right, and in the southern hemisphere it bends to the left.</a:t>
            </a:r>
          </a:p>
          <a:p>
            <a:pPr>
              <a:lnSpc>
                <a:spcPct val="90000"/>
              </a:lnSpc>
              <a:spcAft>
                <a:spcPts val="600"/>
              </a:spcAft>
            </a:pPr>
            <a:endParaRPr lang="en-US" sz="2000">
              <a:cs typeface="Calibri"/>
            </a:endParaRPr>
          </a:p>
          <a:p>
            <a:pPr>
              <a:lnSpc>
                <a:spcPct val="90000"/>
              </a:lnSpc>
              <a:spcAft>
                <a:spcPts val="600"/>
              </a:spcAft>
            </a:pPr>
            <a:r>
              <a:rPr lang="en-US" sz="2000">
                <a:cs typeface="Calibri"/>
              </a:rPr>
              <a:t>It is for this reason that hurricanes (northern hemisphere) always spin anti clockwise, and tropical strom in the southern hemispehere spin clockwise.</a:t>
            </a:r>
          </a:p>
        </p:txBody>
      </p:sp>
      <p:sp>
        <p:nvSpPr>
          <p:cNvPr id="5" name="TextBox 4">
            <a:extLst>
              <a:ext uri="{FF2B5EF4-FFF2-40B4-BE49-F238E27FC236}">
                <a16:creationId xmlns:a16="http://schemas.microsoft.com/office/drawing/2014/main" id="{669ED79E-EBB9-4D81-B0CA-CD67D72A41FD}"/>
              </a:ext>
            </a:extLst>
          </p:cNvPr>
          <p:cNvSpPr txBox="1"/>
          <p:nvPr/>
        </p:nvSpPr>
        <p:spPr>
          <a:xfrm>
            <a:off x="9870532" y="6657945"/>
            <a:ext cx="2321468"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4">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5">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407156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And that's it !!!</a:t>
            </a:r>
            <a:endParaRPr lang="en-US"/>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6823497" y="2481533"/>
            <a:ext cx="5057952"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endParaRPr lang="en-US" sz="3200">
              <a:solidFill>
                <a:schemeClr val="bg1"/>
              </a:solidFill>
              <a:cs typeface="Calibri"/>
            </a:endParaRPr>
          </a:p>
        </p:txBody>
      </p:sp>
      <p:sp>
        <p:nvSpPr>
          <p:cNvPr id="3" name="TextBox 2">
            <a:extLst>
              <a:ext uri="{FF2B5EF4-FFF2-40B4-BE49-F238E27FC236}">
                <a16:creationId xmlns:a16="http://schemas.microsoft.com/office/drawing/2014/main" id="{8B544A8E-234E-43E2-8165-324D76472F3D}"/>
              </a:ext>
            </a:extLst>
          </p:cNvPr>
          <p:cNvSpPr txBox="1"/>
          <p:nvPr/>
        </p:nvSpPr>
        <p:spPr>
          <a:xfrm>
            <a:off x="5860211" y="1892060"/>
            <a:ext cx="6021237"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chemeClr val="bg1"/>
                </a:solidFill>
                <a:cs typeface="Segoe UI"/>
              </a:rPr>
              <a:t>We have looked at … ​</a:t>
            </a:r>
          </a:p>
          <a:p>
            <a:r>
              <a:rPr lang="en-US" sz="4000">
                <a:solidFill>
                  <a:schemeClr val="bg1"/>
                </a:solidFill>
                <a:cs typeface="Segoe UI"/>
              </a:rPr>
              <a:t>​</a:t>
            </a:r>
          </a:p>
          <a:p>
            <a:r>
              <a:rPr lang="en-US" sz="4000">
                <a:solidFill>
                  <a:schemeClr val="bg1"/>
                </a:solidFill>
                <a:cs typeface="Segoe UI"/>
              </a:rPr>
              <a:t>Why we have </a:t>
            </a:r>
            <a:r>
              <a:rPr lang="en-US" sz="4000" b="1">
                <a:solidFill>
                  <a:schemeClr val="bg1"/>
                </a:solidFill>
                <a:cs typeface="Segoe UI"/>
              </a:rPr>
              <a:t>days</a:t>
            </a:r>
            <a:r>
              <a:rPr lang="en-US" sz="4000">
                <a:solidFill>
                  <a:schemeClr val="bg1"/>
                </a:solidFill>
                <a:cs typeface="Segoe UI"/>
              </a:rPr>
              <a:t>​.</a:t>
            </a:r>
          </a:p>
          <a:p>
            <a:r>
              <a:rPr lang="en-US" sz="4000">
                <a:solidFill>
                  <a:schemeClr val="bg1"/>
                </a:solidFill>
                <a:cs typeface="Segoe UI"/>
              </a:rPr>
              <a:t>Why we have </a:t>
            </a:r>
            <a:r>
              <a:rPr lang="en-US" sz="4000" b="1">
                <a:solidFill>
                  <a:schemeClr val="bg1"/>
                </a:solidFill>
                <a:cs typeface="Segoe UI"/>
              </a:rPr>
              <a:t>seasons.</a:t>
            </a:r>
            <a:r>
              <a:rPr lang="en-US" sz="4000">
                <a:solidFill>
                  <a:schemeClr val="bg1"/>
                </a:solidFill>
                <a:cs typeface="Segoe UI"/>
              </a:rPr>
              <a:t>​</a:t>
            </a:r>
          </a:p>
          <a:p>
            <a:r>
              <a:rPr lang="en-US" sz="4000">
                <a:solidFill>
                  <a:schemeClr val="bg1"/>
                </a:solidFill>
                <a:cs typeface="Segoe UI"/>
              </a:rPr>
              <a:t>The</a:t>
            </a:r>
            <a:r>
              <a:rPr lang="en-US" sz="4000" b="1">
                <a:solidFill>
                  <a:schemeClr val="bg1"/>
                </a:solidFill>
                <a:cs typeface="Segoe UI"/>
              </a:rPr>
              <a:t> Jet Stream</a:t>
            </a:r>
            <a:r>
              <a:rPr lang="en-US" sz="4000">
                <a:solidFill>
                  <a:schemeClr val="bg1"/>
                </a:solidFill>
                <a:cs typeface="Segoe UI"/>
              </a:rPr>
              <a:t>​.</a:t>
            </a:r>
          </a:p>
          <a:p>
            <a:r>
              <a:rPr lang="en-US" sz="4000" b="1">
                <a:solidFill>
                  <a:schemeClr val="bg1"/>
                </a:solidFill>
                <a:cs typeface="Segoe UI"/>
              </a:rPr>
              <a:t>High and Low Air pressure.</a:t>
            </a:r>
            <a:r>
              <a:rPr lang="en-US" sz="4000">
                <a:solidFill>
                  <a:schemeClr val="bg1"/>
                </a:solidFill>
                <a:cs typeface="Segoe UI"/>
              </a:rPr>
              <a:t>​</a:t>
            </a:r>
          </a:p>
          <a:p>
            <a:r>
              <a:rPr lang="en-US" sz="4000">
                <a:solidFill>
                  <a:schemeClr val="bg1"/>
                </a:solidFill>
                <a:cs typeface="Segoe UI"/>
              </a:rPr>
              <a:t>The </a:t>
            </a:r>
            <a:r>
              <a:rPr lang="en-US" sz="4000" b="1">
                <a:solidFill>
                  <a:schemeClr val="bg1"/>
                </a:solidFill>
                <a:cs typeface="Segoe UI"/>
              </a:rPr>
              <a:t>Coriolis Effect.</a:t>
            </a:r>
          </a:p>
        </p:txBody>
      </p:sp>
    </p:spTree>
    <p:extLst>
      <p:ext uri="{BB962C8B-B14F-4D97-AF65-F5344CB8AC3E}">
        <p14:creationId xmlns:p14="http://schemas.microsoft.com/office/powerpoint/2010/main" val="84469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41096AF-7D30-4061-9DAB-09FC89C303EF}"/>
              </a:ext>
            </a:extLst>
          </p:cNvPr>
          <p:cNvSpPr/>
          <p:nvPr/>
        </p:nvSpPr>
        <p:spPr>
          <a:xfrm>
            <a:off x="-12401" y="-5212"/>
            <a:ext cx="4658264" cy="68723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659C0-D1E8-46D3-84B9-419C0D900C67}"/>
              </a:ext>
            </a:extLst>
          </p:cNvPr>
          <p:cNvSpPr>
            <a:spLocks noGrp="1"/>
          </p:cNvSpPr>
          <p:nvPr>
            <p:ph type="title"/>
          </p:nvPr>
        </p:nvSpPr>
        <p:spPr>
          <a:xfrm>
            <a:off x="231986" y="183568"/>
            <a:ext cx="4152476" cy="1881113"/>
          </a:xfrm>
        </p:spPr>
        <p:txBody>
          <a:bodyPr>
            <a:normAutofit/>
          </a:bodyPr>
          <a:lstStyle/>
          <a:p>
            <a:pPr algn="ctr"/>
            <a:r>
              <a:rPr lang="en-US">
                <a:cs typeface="Calibri Light"/>
              </a:rPr>
              <a:t>Thanks for listening !</a:t>
            </a:r>
          </a:p>
        </p:txBody>
      </p:sp>
      <p:sp>
        <p:nvSpPr>
          <p:cNvPr id="3" name="Content Placeholder 2">
            <a:extLst>
              <a:ext uri="{FF2B5EF4-FFF2-40B4-BE49-F238E27FC236}">
                <a16:creationId xmlns:a16="http://schemas.microsoft.com/office/drawing/2014/main" id="{295F8B3D-E487-4079-A628-28990D90662B}"/>
              </a:ext>
            </a:extLst>
          </p:cNvPr>
          <p:cNvSpPr>
            <a:spLocks noGrp="1"/>
          </p:cNvSpPr>
          <p:nvPr>
            <p:ph idx="1"/>
          </p:nvPr>
        </p:nvSpPr>
        <p:spPr>
          <a:xfrm>
            <a:off x="404516" y="2064589"/>
            <a:ext cx="3793041" cy="4317381"/>
          </a:xfrm>
        </p:spPr>
        <p:txBody>
          <a:bodyPr vert="horz" lIns="91440" tIns="45720" rIns="91440" bIns="45720" rtlCol="0" anchor="t">
            <a:normAutofit/>
          </a:bodyPr>
          <a:lstStyle/>
          <a:p>
            <a:pPr marL="0" indent="0" algn="ctr">
              <a:buNone/>
            </a:pPr>
            <a:r>
              <a:rPr lang="en-US">
                <a:cs typeface="Calibri"/>
              </a:rPr>
              <a:t>Now test your knowledge by completing this short Forms Quiz.</a:t>
            </a:r>
          </a:p>
          <a:p>
            <a:pPr marL="0" indent="0" algn="ctr">
              <a:buNone/>
            </a:pPr>
            <a:endParaRPr lang="en-US">
              <a:cs typeface="Calibri"/>
            </a:endParaRPr>
          </a:p>
          <a:p>
            <a:pPr marL="0" indent="0" algn="ctr">
              <a:buNone/>
            </a:pPr>
            <a:r>
              <a:rPr lang="en-US">
                <a:cs typeface="Calibri"/>
              </a:rPr>
              <a:t>Scan the QR Code or enter the following web address.</a:t>
            </a:r>
          </a:p>
          <a:p>
            <a:pPr marL="0" indent="0" algn="ctr">
              <a:buNone/>
            </a:pPr>
            <a:endParaRPr lang="en-US">
              <a:ea typeface="+mn-lt"/>
              <a:cs typeface="+mn-lt"/>
            </a:endParaRPr>
          </a:p>
          <a:p>
            <a:pPr marL="0" indent="0" algn="ctr">
              <a:buNone/>
            </a:pPr>
            <a:r>
              <a:rPr lang="en-US" sz="1600">
                <a:ea typeface="+mn-lt"/>
                <a:cs typeface="+mn-lt"/>
              </a:rPr>
              <a:t>https://forms.office.com/r/Te39nRCz51</a:t>
            </a:r>
            <a:endParaRPr lang="en-US" sz="1600"/>
          </a:p>
          <a:p>
            <a:endParaRPr lang="en-US" sz="2000">
              <a:cs typeface="Calibri"/>
            </a:endParaRPr>
          </a:p>
          <a:p>
            <a:endParaRPr lang="en-US"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Qr code&#10;&#10;Description automatically generated">
            <a:extLst>
              <a:ext uri="{FF2B5EF4-FFF2-40B4-BE49-F238E27FC236}">
                <a16:creationId xmlns:a16="http://schemas.microsoft.com/office/drawing/2014/main" id="{2BCA3BD6-8A4F-4FE6-BA50-07E1A5ADC7DA}"/>
              </a:ext>
            </a:extLst>
          </p:cNvPr>
          <p:cNvPicPr>
            <a:picLocks noChangeAspect="1"/>
          </p:cNvPicPr>
          <p:nvPr/>
        </p:nvPicPr>
        <p:blipFill>
          <a:blip r:embed="rId2"/>
          <a:stretch>
            <a:fillRect/>
          </a:stretch>
        </p:blipFill>
        <p:spPr>
          <a:xfrm>
            <a:off x="5787437" y="806215"/>
            <a:ext cx="5254977" cy="5245570"/>
          </a:xfrm>
          <a:prstGeom prst="rect">
            <a:avLst/>
          </a:prstGeom>
        </p:spPr>
      </p:pic>
    </p:spTree>
    <p:extLst>
      <p:ext uri="{BB962C8B-B14F-4D97-AF65-F5344CB8AC3E}">
        <p14:creationId xmlns:p14="http://schemas.microsoft.com/office/powerpoint/2010/main" val="368008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Child hands on a globe">
            <a:extLst>
              <a:ext uri="{FF2B5EF4-FFF2-40B4-BE49-F238E27FC236}">
                <a16:creationId xmlns:a16="http://schemas.microsoft.com/office/drawing/2014/main" id="{1635EB89-4538-4F5C-9A8B-58E7038397B5}"/>
              </a:ext>
            </a:extLst>
          </p:cNvPr>
          <p:cNvPicPr>
            <a:picLocks noGrp="1" noChangeAspect="1"/>
          </p:cNvPicPr>
          <p:nvPr>
            <p:ph idx="1"/>
          </p:nvPr>
        </p:nvPicPr>
        <p:blipFill rotWithShape="1">
          <a:blip r:embed="rId3"/>
          <a:srcRect t="15720" b="11"/>
          <a:stretch/>
        </p:blipFill>
        <p:spPr>
          <a:xfrm>
            <a:off x="20" y="10"/>
            <a:ext cx="1218893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6276CC-2086-4513-B12D-DD4A4B5FACC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Let's see how that works.</a:t>
            </a:r>
          </a:p>
        </p:txBody>
      </p:sp>
      <p:cxnSp>
        <p:nvCxnSpPr>
          <p:cNvPr id="7"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3" descr="Question marks in a line and one question mark is lit">
            <a:extLst>
              <a:ext uri="{FF2B5EF4-FFF2-40B4-BE49-F238E27FC236}">
                <a16:creationId xmlns:a16="http://schemas.microsoft.com/office/drawing/2014/main" id="{9B2A72C5-3FB1-4EDA-8A0A-EC5143C6D1F2}"/>
              </a:ext>
            </a:extLst>
          </p:cNvPr>
          <p:cNvPicPr>
            <a:picLocks noChangeAspect="1"/>
          </p:cNvPicPr>
          <p:nvPr/>
        </p:nvPicPr>
        <p:blipFill rotWithShape="1">
          <a:blip r:embed="rId2"/>
          <a:srcRect t="827" r="-2" b="14776"/>
          <a:stretch/>
        </p:blipFill>
        <p:spPr>
          <a:xfrm>
            <a:off x="-1" y="10"/>
            <a:ext cx="12192001" cy="6857990"/>
          </a:xfrm>
          <a:prstGeom prst="rect">
            <a:avLst/>
          </a:prstGeom>
        </p:spPr>
      </p:pic>
      <p:sp>
        <p:nvSpPr>
          <p:cNvPr id="2" name="Title 1">
            <a:extLst>
              <a:ext uri="{FF2B5EF4-FFF2-40B4-BE49-F238E27FC236}">
                <a16:creationId xmlns:a16="http://schemas.microsoft.com/office/drawing/2014/main" id="{DC43D71F-D1F2-4A1B-B884-009CCC074043}"/>
              </a:ext>
            </a:extLst>
          </p:cNvPr>
          <p:cNvSpPr>
            <a:spLocks noGrp="1"/>
          </p:cNvSpPr>
          <p:nvPr>
            <p:ph type="title"/>
          </p:nvPr>
        </p:nvSpPr>
        <p:spPr>
          <a:xfrm>
            <a:off x="823823" y="540591"/>
            <a:ext cx="10515600" cy="1059357"/>
          </a:xfrm>
        </p:spPr>
        <p:txBody>
          <a:bodyPr vert="horz" lIns="91440" tIns="45720" rIns="91440" bIns="45720" rtlCol="0" anchor="b">
            <a:normAutofit/>
          </a:bodyPr>
          <a:lstStyle/>
          <a:p>
            <a:pPr algn="ctr"/>
            <a:r>
              <a:rPr lang="en-US" sz="5200">
                <a:solidFill>
                  <a:srgbClr val="FFFFFF"/>
                </a:solidFill>
              </a:rPr>
              <a:t>So we know that ...</a:t>
            </a:r>
          </a:p>
        </p:txBody>
      </p:sp>
      <p:sp>
        <p:nvSpPr>
          <p:cNvPr id="12" name="TextBox 11">
            <a:extLst>
              <a:ext uri="{FF2B5EF4-FFF2-40B4-BE49-F238E27FC236}">
                <a16:creationId xmlns:a16="http://schemas.microsoft.com/office/drawing/2014/main" id="{D1C59B4F-79EF-4C72-9121-0BCEBDD601C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FFFFFF"/>
              </a:solidFill>
              <a:latin typeface="Calibri Light"/>
              <a:cs typeface="Calibri Light"/>
            </a:endParaRPr>
          </a:p>
        </p:txBody>
      </p:sp>
      <p:sp>
        <p:nvSpPr>
          <p:cNvPr id="13" name="TextBox 12">
            <a:extLst>
              <a:ext uri="{FF2B5EF4-FFF2-40B4-BE49-F238E27FC236}">
                <a16:creationId xmlns:a16="http://schemas.microsoft.com/office/drawing/2014/main" id="{F846F6F6-B061-4BE3-88E8-603CB84CAF5E}"/>
              </a:ext>
            </a:extLst>
          </p:cNvPr>
          <p:cNvSpPr txBox="1"/>
          <p:nvPr/>
        </p:nvSpPr>
        <p:spPr>
          <a:xfrm>
            <a:off x="5831459" y="1935194"/>
            <a:ext cx="5992480"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bg1"/>
                </a:solidFill>
                <a:ea typeface="+mn-lt"/>
                <a:cs typeface="+mn-lt"/>
              </a:rPr>
              <a:t>The earth spins</a:t>
            </a:r>
            <a:r>
              <a:rPr lang="en-GB" sz="2600">
                <a:solidFill>
                  <a:schemeClr val="bg1"/>
                </a:solidFill>
                <a:ea typeface="+mn-lt"/>
                <a:cs typeface="+mn-lt"/>
              </a:rPr>
              <a:t> on it’s axis</a:t>
            </a:r>
            <a:r>
              <a:rPr lang="en-US" sz="2600">
                <a:solidFill>
                  <a:schemeClr val="bg1"/>
                </a:solidFill>
                <a:ea typeface="+mn-lt"/>
                <a:cs typeface="+mn-lt"/>
              </a:rPr>
              <a:t> at a steady speed from west to east (</a:t>
            </a:r>
            <a:r>
              <a:rPr lang="en-US" sz="2600" err="1">
                <a:solidFill>
                  <a:schemeClr val="bg1"/>
                </a:solidFill>
                <a:ea typeface="+mn-lt"/>
                <a:cs typeface="+mn-lt"/>
              </a:rPr>
              <a:t>anticlockwise</a:t>
            </a:r>
            <a:r>
              <a:rPr lang="en-US" sz="2600">
                <a:solidFill>
                  <a:schemeClr val="bg1"/>
                </a:solidFill>
                <a:ea typeface="+mn-lt"/>
                <a:cs typeface="+mn-lt"/>
              </a:rPr>
              <a:t>, if you are looking down on it from above the north pole)</a:t>
            </a:r>
          </a:p>
          <a:p>
            <a:endParaRPr lang="en-US" sz="2600">
              <a:ea typeface="+mn-lt"/>
              <a:cs typeface="+mn-lt"/>
            </a:endParaRPr>
          </a:p>
          <a:p>
            <a:r>
              <a:rPr lang="en-US" sz="2600">
                <a:solidFill>
                  <a:schemeClr val="bg1"/>
                </a:solidFill>
                <a:ea typeface="+mn-lt"/>
                <a:cs typeface="+mn-lt"/>
              </a:rPr>
              <a:t>One revolution takes 24 hours – or one day</a:t>
            </a:r>
          </a:p>
          <a:p>
            <a:endParaRPr lang="en-US" sz="2600">
              <a:ea typeface="+mn-lt"/>
              <a:cs typeface="+mn-lt"/>
            </a:endParaRPr>
          </a:p>
          <a:p>
            <a:r>
              <a:rPr lang="en-US" sz="2600">
                <a:solidFill>
                  <a:schemeClr val="bg1"/>
                </a:solidFill>
                <a:ea typeface="+mn-lt"/>
                <a:cs typeface="+mn-lt"/>
              </a:rPr>
              <a:t>But this leaves us with a question … why do we get </a:t>
            </a:r>
            <a:r>
              <a:rPr lang="en-US" sz="2600" b="1">
                <a:solidFill>
                  <a:schemeClr val="bg1"/>
                </a:solidFill>
                <a:ea typeface="+mn-lt"/>
                <a:cs typeface="+mn-lt"/>
              </a:rPr>
              <a:t>more </a:t>
            </a:r>
            <a:r>
              <a:rPr lang="en-US" sz="2600">
                <a:solidFill>
                  <a:schemeClr val="bg1"/>
                </a:solidFill>
                <a:ea typeface="+mn-lt"/>
                <a:cs typeface="+mn-lt"/>
              </a:rPr>
              <a:t>daylight hours in summer than we do in winter ?</a:t>
            </a:r>
            <a:endParaRPr lang="en-US" sz="2600">
              <a:solidFill>
                <a:schemeClr val="bg1"/>
              </a:solidFill>
              <a:cs typeface="Calibri"/>
            </a:endParaRPr>
          </a:p>
        </p:txBody>
      </p:sp>
      <p:sp>
        <p:nvSpPr>
          <p:cNvPr id="3" name="TextBox 2">
            <a:extLst>
              <a:ext uri="{FF2B5EF4-FFF2-40B4-BE49-F238E27FC236}">
                <a16:creationId xmlns:a16="http://schemas.microsoft.com/office/drawing/2014/main" id="{2084EC7C-BA57-402E-9010-375E2B0C741F}"/>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53677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A64DA-7E88-485E-A620-3B5CF5B76ADF}"/>
              </a:ext>
            </a:extLst>
          </p:cNvPr>
          <p:cNvSpPr>
            <a:spLocks noGrp="1"/>
          </p:cNvSpPr>
          <p:nvPr>
            <p:ph type="title"/>
          </p:nvPr>
        </p:nvSpPr>
        <p:spPr>
          <a:xfrm>
            <a:off x="331903" y="638355"/>
            <a:ext cx="5205941" cy="1330839"/>
          </a:xfrm>
        </p:spPr>
        <p:txBody>
          <a:bodyPr>
            <a:normAutofit/>
          </a:bodyPr>
          <a:lstStyle/>
          <a:p>
            <a:r>
              <a:rPr lang="en-US">
                <a:solidFill>
                  <a:schemeClr val="bg1"/>
                </a:solidFill>
                <a:cs typeface="Calibri Light"/>
              </a:rPr>
              <a:t>It's all to do with the 'tilt' of the earth.</a:t>
            </a:r>
            <a:r>
              <a:rPr lang="en-US" sz="4000">
                <a:cs typeface="Calibri Light"/>
              </a:rPr>
              <a:t> </a:t>
            </a:r>
            <a:r>
              <a:rPr lang="en-US">
                <a:cs typeface="Calibri Light"/>
              </a:rPr>
              <a:t>… </a:t>
            </a:r>
            <a:endParaRPr lang="en-US"/>
          </a:p>
        </p:txBody>
      </p:sp>
      <p:sp>
        <p:nvSpPr>
          <p:cNvPr id="10" name="Content Placeholder 8">
            <a:extLst>
              <a:ext uri="{FF2B5EF4-FFF2-40B4-BE49-F238E27FC236}">
                <a16:creationId xmlns:a16="http://schemas.microsoft.com/office/drawing/2014/main" id="{FBA16A44-FCE8-4CC0-AD38-B42DC12BD845}"/>
              </a:ext>
            </a:extLst>
          </p:cNvPr>
          <p:cNvSpPr>
            <a:spLocks noGrp="1"/>
          </p:cNvSpPr>
          <p:nvPr>
            <p:ph idx="1"/>
          </p:nvPr>
        </p:nvSpPr>
        <p:spPr>
          <a:xfrm>
            <a:off x="403789" y="2280366"/>
            <a:ext cx="3891986" cy="3822322"/>
          </a:xfrm>
        </p:spPr>
        <p:txBody>
          <a:bodyPr vert="horz" lIns="91440" tIns="45720" rIns="91440" bIns="45720" rtlCol="0" anchor="t">
            <a:normAutofit/>
          </a:bodyPr>
          <a:lstStyle/>
          <a:p>
            <a:pPr marL="0" indent="0">
              <a:buNone/>
            </a:pPr>
            <a:r>
              <a:rPr lang="en-US" sz="2400">
                <a:solidFill>
                  <a:schemeClr val="bg1"/>
                </a:solidFill>
                <a:cs typeface="Calibri" panose="020F0502020204030204"/>
              </a:rPr>
              <a:t>The earth 'leans' over at 23.5 degress from the vertical.</a:t>
            </a:r>
          </a:p>
          <a:p>
            <a:pPr marL="0" indent="0">
              <a:buNone/>
            </a:pPr>
            <a:r>
              <a:rPr lang="en-US" sz="2400">
                <a:solidFill>
                  <a:schemeClr val="bg1"/>
                </a:solidFill>
                <a:cs typeface="Calibri" panose="020F0502020204030204"/>
              </a:rPr>
              <a:t>This may seem odd … how can a sphere be thought of as leaning ?  So perhaps it would be more correct to say … </a:t>
            </a:r>
          </a:p>
          <a:p>
            <a:pPr marL="0" indent="0">
              <a:buNone/>
            </a:pPr>
            <a:r>
              <a:rPr lang="en-US" sz="2400">
                <a:solidFill>
                  <a:schemeClr val="bg1"/>
                </a:solidFill>
                <a:cs typeface="Calibri" panose="020F0502020204030204"/>
              </a:rPr>
              <a:t>The axis of rotation around which the earth spins leans over at an angle of 23.5 degress from the vertical.</a:t>
            </a:r>
          </a:p>
        </p:txBody>
      </p:sp>
      <p:pic>
        <p:nvPicPr>
          <p:cNvPr id="4" name="Picture 4" descr="A picture containing text, orange&#10;&#10;Description automatically generated">
            <a:extLst>
              <a:ext uri="{FF2B5EF4-FFF2-40B4-BE49-F238E27FC236}">
                <a16:creationId xmlns:a16="http://schemas.microsoft.com/office/drawing/2014/main" id="{4B6B8FB4-AB33-4895-B0CB-DA6F9315635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3817" r="3" b="70"/>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5" name="TextBox 4">
            <a:extLst>
              <a:ext uri="{FF2B5EF4-FFF2-40B4-BE49-F238E27FC236}">
                <a16:creationId xmlns:a16="http://schemas.microsoft.com/office/drawing/2014/main" id="{DB42AC32-C8F3-4DBE-A265-F454885BAF01}"/>
              </a:ext>
            </a:extLst>
          </p:cNvPr>
          <p:cNvSpPr txBox="1"/>
          <p:nvPr/>
        </p:nvSpPr>
        <p:spPr>
          <a:xfrm>
            <a:off x="9990756" y="6657945"/>
            <a:ext cx="220124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a:t>
            </a:r>
            <a:r>
              <a:rPr lang="en-US" sz="700">
                <a:solidFill>
                  <a:srgbClr val="FFFFFF"/>
                </a:solidFill>
              </a:rPr>
              <a:t>.</a:t>
            </a:r>
          </a:p>
        </p:txBody>
      </p:sp>
    </p:spTree>
    <p:extLst>
      <p:ext uri="{BB962C8B-B14F-4D97-AF65-F5344CB8AC3E}">
        <p14:creationId xmlns:p14="http://schemas.microsoft.com/office/powerpoint/2010/main" val="287057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DE3321AC-837A-481F-9EB5-09AF68CB100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5553" b="15776"/>
          <a:stretch/>
        </p:blipFill>
        <p:spPr>
          <a:xfrm>
            <a:off x="-1" y="10"/>
            <a:ext cx="12177624" cy="6857990"/>
          </a:xfrm>
          <a:prstGeom prst="rect">
            <a:avLst/>
          </a:prstGeom>
        </p:spPr>
      </p:pic>
      <p:sp>
        <p:nvSpPr>
          <p:cNvPr id="10" name="Rectangle 11">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492064" y="321176"/>
            <a:ext cx="4332307"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93B2AE-CD41-4C6A-BA6D-463D9340711B}"/>
              </a:ext>
            </a:extLst>
          </p:cNvPr>
          <p:cNvSpPr>
            <a:spLocks noGrp="1"/>
          </p:cNvSpPr>
          <p:nvPr>
            <p:ph type="title"/>
          </p:nvPr>
        </p:nvSpPr>
        <p:spPr>
          <a:xfrm>
            <a:off x="7749985" y="640263"/>
            <a:ext cx="3759240" cy="1344975"/>
          </a:xfrm>
        </p:spPr>
        <p:txBody>
          <a:bodyPr vert="horz" lIns="91440" tIns="45720" rIns="91440" bIns="45720" rtlCol="0" anchor="ctr">
            <a:normAutofit/>
          </a:bodyPr>
          <a:lstStyle/>
          <a:p>
            <a:r>
              <a:rPr lang="en-US" sz="3100"/>
              <a:t>This is why classroom globes are 'squint !'</a:t>
            </a:r>
          </a:p>
        </p:txBody>
      </p:sp>
      <p:sp>
        <p:nvSpPr>
          <p:cNvPr id="7" name="TextBox 6">
            <a:extLst>
              <a:ext uri="{FF2B5EF4-FFF2-40B4-BE49-F238E27FC236}">
                <a16:creationId xmlns:a16="http://schemas.microsoft.com/office/drawing/2014/main" id="{B3A2A0C2-CD8D-42DC-A18D-82A87936273C}"/>
              </a:ext>
            </a:extLst>
          </p:cNvPr>
          <p:cNvSpPr txBox="1"/>
          <p:nvPr/>
        </p:nvSpPr>
        <p:spPr>
          <a:xfrm>
            <a:off x="7749290" y="2294291"/>
            <a:ext cx="3764826" cy="3600482"/>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800"/>
              <a:t>The shortening winter days, however, are because of the position of the planet in relation to the sun, and to explain that, we need to journey even further out into space !</a:t>
            </a:r>
            <a:endParaRPr lang="en-US"/>
          </a:p>
        </p:txBody>
      </p:sp>
      <p:sp>
        <p:nvSpPr>
          <p:cNvPr id="5" name="TextBox 4">
            <a:extLst>
              <a:ext uri="{FF2B5EF4-FFF2-40B4-BE49-F238E27FC236}">
                <a16:creationId xmlns:a16="http://schemas.microsoft.com/office/drawing/2014/main" id="{1CC37960-720D-46ED-B3AF-1CE4A6556B83}"/>
              </a:ext>
            </a:extLst>
          </p:cNvPr>
          <p:cNvSpPr txBox="1"/>
          <p:nvPr/>
        </p:nvSpPr>
        <p:spPr>
          <a:xfrm>
            <a:off x="9851296" y="6657945"/>
            <a:ext cx="2340704"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a:extLst>
                    <a:ext uri="{A12FA001-AC4F-418D-AE19-62706E023703}">
                      <ahyp:hlinkClr xmlns:ahyp="http://schemas.microsoft.com/office/drawing/2018/hyperlinkcolor" val="tx"/>
                    </a:ext>
                  </a:extLst>
                </a:hlinkClick>
              </a:rPr>
              <a:t>CC BY-ND</a:t>
            </a:r>
            <a:r>
              <a:rPr lang="en-US" sz="700">
                <a:solidFill>
                  <a:srgbClr val="FFFFFF"/>
                </a:solidFill>
              </a:rPr>
              <a:t>.</a:t>
            </a:r>
          </a:p>
        </p:txBody>
      </p:sp>
    </p:spTree>
    <p:extLst>
      <p:ext uri="{BB962C8B-B14F-4D97-AF65-F5344CB8AC3E}">
        <p14:creationId xmlns:p14="http://schemas.microsoft.com/office/powerpoint/2010/main" val="3618665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chers xmlns="38c84df4-1254-4062-9600-0669d34af7b6">
      <UserInfo>
        <DisplayName/>
        <AccountId xsi:nil="true"/>
        <AccountType/>
      </UserInfo>
    </Teachers>
    <Student_Groups xmlns="38c84df4-1254-4062-9600-0669d34af7b6">
      <UserInfo>
        <DisplayName/>
        <AccountId xsi:nil="true"/>
        <AccountType/>
      </UserInfo>
    </Student_Groups>
    <Distribution_Groups xmlns="38c84df4-1254-4062-9600-0669d34af7b6" xsi:nil="true"/>
    <Self_Registration_Enabled xmlns="38c84df4-1254-4062-9600-0669d34af7b6" xsi:nil="true"/>
    <Invited_Teachers xmlns="38c84df4-1254-4062-9600-0669d34af7b6" xsi:nil="true"/>
    <TeamsChannelId xmlns="38c84df4-1254-4062-9600-0669d34af7b6" xsi:nil="true"/>
    <IsNotebookLocked xmlns="38c84df4-1254-4062-9600-0669d34af7b6" xsi:nil="true"/>
    <NotebookType xmlns="38c84df4-1254-4062-9600-0669d34af7b6" xsi:nil="true"/>
    <Students xmlns="38c84df4-1254-4062-9600-0669d34af7b6">
      <UserInfo>
        <DisplayName/>
        <AccountId xsi:nil="true"/>
        <AccountType/>
      </UserInfo>
    </Students>
    <Has_Teacher_Only_SectionGroup xmlns="38c84df4-1254-4062-9600-0669d34af7b6" xsi:nil="true"/>
    <DefaultSectionNames xmlns="38c84df4-1254-4062-9600-0669d34af7b6" xsi:nil="true"/>
    <Is_Collaboration_Space_Locked xmlns="38c84df4-1254-4062-9600-0669d34af7b6" xsi:nil="true"/>
    <FolderType xmlns="38c84df4-1254-4062-9600-0669d34af7b6" xsi:nil="true"/>
    <Owner xmlns="38c84df4-1254-4062-9600-0669d34af7b6">
      <UserInfo>
        <DisplayName/>
        <AccountId xsi:nil="true"/>
        <AccountType/>
      </UserInfo>
    </Owner>
    <CultureName xmlns="38c84df4-1254-4062-9600-0669d34af7b6" xsi:nil="true"/>
    <Invited_Students xmlns="38c84df4-1254-4062-9600-0669d34af7b6" xsi:nil="true"/>
    <LMS_Mappings xmlns="38c84df4-1254-4062-9600-0669d34af7b6" xsi:nil="true"/>
    <Templates xmlns="38c84df4-1254-4062-9600-0669d34af7b6" xsi:nil="true"/>
    <Math_Settings xmlns="38c84df4-1254-4062-9600-0669d34af7b6" xsi:nil="true"/>
    <AppVersion xmlns="38c84df4-1254-4062-9600-0669d34af7b6" xsi:nil="true"/>
    <_activity xmlns="38c84df4-1254-4062-9600-0669d34af7b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363333C412B34D9B5FB3788FCBA3D0" ma:contentTypeVersion="36" ma:contentTypeDescription="Create a new document." ma:contentTypeScope="" ma:versionID="74ea8f75946cc02f2d6e1d3dcec17900">
  <xsd:schema xmlns:xsd="http://www.w3.org/2001/XMLSchema" xmlns:xs="http://www.w3.org/2001/XMLSchema" xmlns:p="http://schemas.microsoft.com/office/2006/metadata/properties" xmlns:ns3="38c84df4-1254-4062-9600-0669d34af7b6" xmlns:ns4="58cda353-3710-433e-b6e2-7900d2680612" targetNamespace="http://schemas.microsoft.com/office/2006/metadata/properties" ma:root="true" ma:fieldsID="b7338997b433ed6471da880abb6185e2" ns3:_="" ns4:_="">
    <xsd:import namespace="38c84df4-1254-4062-9600-0669d34af7b6"/>
    <xsd:import namespace="58cda353-3710-433e-b6e2-7900d2680612"/>
    <xsd:element name="properties">
      <xsd:complexType>
        <xsd:sequence>
          <xsd:element name="documentManagement">
            <xsd:complexType>
              <xsd:all>
                <xsd:element ref="ns3:NotebookType" minOccurs="0"/>
                <xsd:element ref="ns3:FolderType" minOccurs="0"/>
                <xsd:element ref="ns3:Owner" minOccurs="0"/>
                <xsd:element ref="ns3:DefaultSectionNames" minOccurs="0"/>
                <xsd:element ref="ns3:Templates" minOccurs="0"/>
                <xsd:element ref="ns3:CultureName" minOccurs="0"/>
                <xsd:element ref="ns3:AppVersion" minOccurs="0"/>
                <xsd:element ref="ns3:Teachers" minOccurs="0"/>
                <xsd:element ref="ns3:Students" minOccurs="0"/>
                <xsd:element ref="ns3:Student_Group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TeamsChannelId" minOccurs="0"/>
                <xsd:element ref="ns3:Math_Settings" minOccurs="0"/>
                <xsd:element ref="ns3:Distribution_Groups" minOccurs="0"/>
                <xsd:element ref="ns3:LMS_Mappings" minOccurs="0"/>
                <xsd:element ref="ns3:IsNotebookLocked" minOccurs="0"/>
                <xsd:element ref="ns3:MediaServiceAutoKeyPoints" minOccurs="0"/>
                <xsd:element ref="ns3:MediaServiceKeyPoints" minOccurs="0"/>
                <xsd:element ref="ns3:MediaLengthInSecond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c84df4-1254-4062-9600-0669d34af7b6"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Owner" ma:index="1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1" nillable="true" ma:displayName="Default Section Names" ma:internalName="DefaultSectionNames">
      <xsd:simpleType>
        <xsd:restriction base="dms:Note">
          <xsd:maxLength value="255"/>
        </xsd:restriction>
      </xsd:simpleType>
    </xsd:element>
    <xsd:element name="Templates" ma:index="12" nillable="true" ma:displayName="Templates" ma:internalName="Templates">
      <xsd:simpleType>
        <xsd:restriction base="dms:Note">
          <xsd:maxLength value="255"/>
        </xsd:restriction>
      </xsd:simpleType>
    </xsd:element>
    <xsd:element name="CultureName" ma:index="13" nillable="true" ma:displayName="Culture Name" ma:internalName="CultureName">
      <xsd:simpleType>
        <xsd:restriction base="dms:Text"/>
      </xsd:simpleType>
    </xsd:element>
    <xsd:element name="AppVersion" ma:index="14" nillable="true" ma:displayName="App Version" ma:internalName="AppVersion">
      <xsd:simpleType>
        <xsd:restriction base="dms:Text"/>
      </xsd:simpleType>
    </xsd:element>
    <xsd:element name="Teachers" ma:index="15"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6"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7"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18" nillable="true" ma:displayName="Invited Teachers" ma:internalName="Invited_Teachers">
      <xsd:simpleType>
        <xsd:restriction base="dms:Note">
          <xsd:maxLength value="255"/>
        </xsd:restriction>
      </xsd:simpleType>
    </xsd:element>
    <xsd:element name="Invited_Students" ma:index="19" nillable="true" ma:displayName="Invited Students" ma:internalName="Invited_Students">
      <xsd:simpleType>
        <xsd:restriction base="dms:Note">
          <xsd:maxLength value="255"/>
        </xsd:restriction>
      </xsd:simpleType>
    </xsd:element>
    <xsd:element name="Self_Registration_Enabled" ma:index="20" nillable="true" ma:displayName="Self Registration Enabled" ma:internalName="Self_Registration_Enabled">
      <xsd:simpleType>
        <xsd:restriction base="dms:Boolean"/>
      </xsd:simpleType>
    </xsd:element>
    <xsd:element name="Has_Teacher_Only_SectionGroup" ma:index="21" nillable="true" ma:displayName="Has Teacher Only SectionGroup" ma:internalName="Has_Teacher_Only_SectionGroup">
      <xsd:simpleType>
        <xsd:restriction base="dms:Boolean"/>
      </xsd:simpleType>
    </xsd:element>
    <xsd:element name="Is_Collaboration_Space_Locked" ma:index="22" nillable="true" ma:displayName="Is Collaboration Space Locked" ma:internalName="Is_Collaboration_Space_Locked">
      <xsd:simpleType>
        <xsd:restriction base="dms:Boolean"/>
      </xsd:simpleType>
    </xsd:element>
    <xsd:element name="MediaServiceMetadata" ma:index="26" nillable="true" ma:displayName="MediaServiceMetadata" ma:hidden="true" ma:internalName="MediaServiceMetadata" ma:readOnly="true">
      <xsd:simpleType>
        <xsd:restriction base="dms:Note"/>
      </xsd:simpleType>
    </xsd:element>
    <xsd:element name="MediaServiceFastMetadata" ma:index="27" nillable="true" ma:displayName="MediaServiceFastMetadata" ma:hidden="true" ma:internalName="MediaServiceFastMetadata" ma:readOnly="true">
      <xsd:simpleType>
        <xsd:restriction base="dms:Note"/>
      </xsd:simpleType>
    </xsd:element>
    <xsd:element name="MediaServiceAutoTags" ma:index="28" nillable="true" ma:displayName="MediaServiceAutoTags" ma:internalName="MediaServiceAutoTags" ma:readOnly="true">
      <xsd:simpleType>
        <xsd:restriction base="dms:Text"/>
      </xsd:simpleType>
    </xsd:element>
    <xsd:element name="MediaServiceOCR" ma:index="29" nillable="true" ma:displayName="MediaServiceOCR" ma:internalName="MediaServiceOCR" ma:readOnly="true">
      <xsd:simpleType>
        <xsd:restriction base="dms:Note">
          <xsd:maxLength value="255"/>
        </xsd:restriction>
      </xsd:simpleType>
    </xsd:element>
    <xsd:element name="MediaServiceDateTaken" ma:index="30" nillable="true" ma:displayName="MediaServiceDateTaken" ma:hidden="true" ma:internalName="MediaServiceDateTaken" ma:readOnly="true">
      <xsd:simpleType>
        <xsd:restriction base="dms:Text"/>
      </xsd:simpleType>
    </xsd:element>
    <xsd:element name="MediaServiceLocation" ma:index="31" nillable="true" ma:displayName="Location" ma:internalName="MediaServiceLocation" ma:readOnly="true">
      <xsd:simpleType>
        <xsd:restriction base="dms:Text"/>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TeamsChannelId" ma:index="34" nillable="true" ma:displayName="Teams Channel Id" ma:internalName="TeamsChannelId">
      <xsd:simpleType>
        <xsd:restriction base="dms:Text"/>
      </xsd:simpleType>
    </xsd:element>
    <xsd:element name="Math_Settings" ma:index="35" nillable="true" ma:displayName="Math Settings" ma:internalName="Math_Settings">
      <xsd:simpleType>
        <xsd:restriction base="dms:Text"/>
      </xsd:simple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IsNotebookLocked" ma:index="38" nillable="true" ma:displayName="Is Notebook Locked" ma:internalName="IsNotebookLocked">
      <xsd:simpleType>
        <xsd:restriction base="dms:Boolean"/>
      </xsd:simpleType>
    </xsd:element>
    <xsd:element name="MediaServiceAutoKeyPoints" ma:index="39" nillable="true" ma:displayName="MediaServiceAutoKeyPoints" ma:hidden="true" ma:internalName="MediaServiceAutoKeyPoints" ma:readOnly="true">
      <xsd:simpleType>
        <xsd:restriction base="dms:Note"/>
      </xsd:simpleType>
    </xsd:element>
    <xsd:element name="MediaServiceKeyPoints" ma:index="40" nillable="true" ma:displayName="KeyPoints" ma:internalName="MediaServiceKeyPoints" ma:readOnly="true">
      <xsd:simpleType>
        <xsd:restriction base="dms:Note">
          <xsd:maxLength value="255"/>
        </xsd:restriction>
      </xsd:simpleType>
    </xsd:element>
    <xsd:element name="MediaLengthInSeconds" ma:index="41" nillable="true" ma:displayName="Length (seconds)" ma:internalName="MediaLengthInSeconds" ma:readOnly="true">
      <xsd:simpleType>
        <xsd:restriction base="dms:Unknown"/>
      </xsd:simpleType>
    </xsd:element>
    <xsd:element name="_activity" ma:index="42" nillable="true" ma:displayName="_activity" ma:hidden="true" ma:internalName="_activity">
      <xsd:simpleType>
        <xsd:restriction base="dms:Note"/>
      </xsd:simpleType>
    </xsd:element>
    <xsd:element name="MediaServiceObjectDetectorVersions" ma:index="4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8cda353-3710-433e-b6e2-7900d2680612"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element name="SharingHintHash" ma:index="2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365F09F-8832-4683-99D4-4FE77996D736}">
  <ds:schemaRefs>
    <ds:schemaRef ds:uri="http://schemas.microsoft.com/office/2006/metadata/properties"/>
    <ds:schemaRef ds:uri="http://purl.org/dc/terms/"/>
    <ds:schemaRef ds:uri="http://schemas.openxmlformats.org/package/2006/metadata/core-properties"/>
    <ds:schemaRef ds:uri="38c84df4-1254-4062-9600-0669d34af7b6"/>
    <ds:schemaRef ds:uri="http://schemas.microsoft.com/office/2006/documentManagement/types"/>
    <ds:schemaRef ds:uri="58cda353-3710-433e-b6e2-7900d2680612"/>
    <ds:schemaRef ds:uri="http://purl.org/dc/elements/1.1/"/>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C42B2BD-F281-43DB-BD46-D38E98631FEE}">
  <ds:schemaRefs>
    <ds:schemaRef ds:uri="http://schemas.microsoft.com/sharepoint/v3/contenttype/forms"/>
  </ds:schemaRefs>
</ds:datastoreItem>
</file>

<file path=customXml/itemProps3.xml><?xml version="1.0" encoding="utf-8"?>
<ds:datastoreItem xmlns:ds="http://schemas.openxmlformats.org/officeDocument/2006/customXml" ds:itemID="{ED97A592-D7AD-466E-B018-9BF6478AE1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c84df4-1254-4062-9600-0669d34af7b6"/>
    <ds:schemaRef ds:uri="58cda353-3710-433e-b6e2-7900d268061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3140</Words>
  <Application>Microsoft Office PowerPoint</Application>
  <PresentationFormat>Widescreen</PresentationFormat>
  <Paragraphs>265</Paragraphs>
  <Slides>53</Slides>
  <Notes>14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Segoe UI</vt:lpstr>
      <vt:lpstr>Office Theme</vt:lpstr>
      <vt:lpstr>Weather &amp; The Changing Seasons</vt:lpstr>
      <vt:lpstr>To start with, we need to understand night and day</vt:lpstr>
      <vt:lpstr>And to do that, let's take a trip... </vt:lpstr>
      <vt:lpstr>PowerPoint Presentation</vt:lpstr>
      <vt:lpstr>Planet Earth is a spinning ball.  The speed of its rotation and its relationship with the sun is what gives us our days and nights</vt:lpstr>
      <vt:lpstr>Let's see how that works.</vt:lpstr>
      <vt:lpstr>So we know that ...</vt:lpstr>
      <vt:lpstr>It's all to do with the 'tilt' of the earth. … </vt:lpstr>
      <vt:lpstr>This is why classroom globes are 'squint !'</vt:lpstr>
      <vt:lpstr>The Changing of the Seasons</vt:lpstr>
      <vt:lpstr>Get your popcorn out    !  </vt:lpstr>
      <vt:lpstr>PowerPoint Presentation</vt:lpstr>
      <vt:lpstr>So we know that ...</vt:lpstr>
      <vt:lpstr>Whatever the weather ...</vt:lpstr>
      <vt:lpstr>Many things have an impact on weather …</vt:lpstr>
      <vt:lpstr>The Jet Stream</vt:lpstr>
      <vt:lpstr>What is a 'jet stream' ?</vt:lpstr>
      <vt:lpstr>How many jet streams are there ?</vt:lpstr>
      <vt:lpstr>What causes jet streams ?</vt:lpstr>
      <vt:lpstr>Understanding Pressure Gradient Force.</vt:lpstr>
      <vt:lpstr>Let's think about the jet stream that affects weather here in the UK … </vt:lpstr>
      <vt:lpstr>The North Polar Front</vt:lpstr>
      <vt:lpstr>Let's think where this front might be ...</vt:lpstr>
      <vt:lpstr>So we know that ...</vt:lpstr>
      <vt:lpstr>But how does this affect weather ?</vt:lpstr>
      <vt:lpstr>Understanding Air Pressure</vt:lpstr>
      <vt:lpstr>Understanding Air Pressure</vt:lpstr>
      <vt:lpstr>This is a statement of fact!</vt:lpstr>
      <vt:lpstr>So why is this ?</vt:lpstr>
      <vt:lpstr>So why can't you feel it ?</vt:lpstr>
      <vt:lpstr>The nature of pressure (or 'force')</vt:lpstr>
      <vt:lpstr>Proof of concept – putting science to the test !</vt:lpstr>
      <vt:lpstr>So we know that ...</vt:lpstr>
      <vt:lpstr>And we also know that ...</vt:lpstr>
      <vt:lpstr>But what has this got to do with our weather ?</vt:lpstr>
      <vt:lpstr>Understanding High and Low Air pressure and the weather   Click here to watch this short but thorough explanation.</vt:lpstr>
      <vt:lpstr>Let's look at some of these ideas with an experiments !</vt:lpstr>
      <vt:lpstr>Defining 'high' and 'low' pressure.</vt:lpstr>
      <vt:lpstr>Defining 'high' and 'low' pressure.</vt:lpstr>
      <vt:lpstr>Wind is just air moving from high pressure areas to low pressure areas.  </vt:lpstr>
      <vt:lpstr>Understanding Wind</vt:lpstr>
      <vt:lpstr>So, in this case, air will be flowing towards the Low (L) pressure area at the north of the UK from all the areas of high Pressure (H) surrounding it !</vt:lpstr>
      <vt:lpstr>So we know that ...</vt:lpstr>
      <vt:lpstr>So we know that ...</vt:lpstr>
      <vt:lpstr>There's one more thing to think about, though ...</vt:lpstr>
      <vt:lpstr>The Coriolis Effect</vt:lpstr>
      <vt:lpstr>Understanding Coriolis</vt:lpstr>
      <vt:lpstr>Understanding Coriolis – one last experiment.</vt:lpstr>
      <vt:lpstr>Discussion – what happened to the straight line ?</vt:lpstr>
      <vt:lpstr>A world of 2 halves !</vt:lpstr>
      <vt:lpstr>The spin of the earth</vt:lpstr>
      <vt:lpstr>And that's it !!!</vt:lpstr>
      <vt:lpstr>Thanks for listening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&amp; Changing Seasons</dc:title>
  <dc:creator>Simon Watson</dc:creator>
  <cp:lastModifiedBy>Simon Watson</cp:lastModifiedBy>
  <cp:revision>2</cp:revision>
  <dcterms:created xsi:type="dcterms:W3CDTF">2021-11-19T18:44:07Z</dcterms:created>
  <dcterms:modified xsi:type="dcterms:W3CDTF">2023-08-21T11:00:31Z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0x01010077363333C412B34D9B5FB3788FCBA3D0</vt:lpwstr>
  </property>
</Properties>
</file>